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66"/>
  </p:notesMasterIdLst>
  <p:handoutMasterIdLst>
    <p:handoutMasterId r:id="rId67"/>
  </p:handoutMasterIdLst>
  <p:sldIdLst>
    <p:sldId id="444" r:id="rId2"/>
    <p:sldId id="456" r:id="rId3"/>
    <p:sldId id="457" r:id="rId4"/>
    <p:sldId id="453" r:id="rId5"/>
    <p:sldId id="451" r:id="rId6"/>
    <p:sldId id="459" r:id="rId7"/>
    <p:sldId id="460" r:id="rId8"/>
    <p:sldId id="461" r:id="rId9"/>
    <p:sldId id="463" r:id="rId10"/>
    <p:sldId id="462" r:id="rId11"/>
    <p:sldId id="464" r:id="rId12"/>
    <p:sldId id="465" r:id="rId13"/>
    <p:sldId id="466" r:id="rId14"/>
    <p:sldId id="468" r:id="rId15"/>
    <p:sldId id="467" r:id="rId16"/>
    <p:sldId id="452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517" r:id="rId32"/>
    <p:sldId id="487" r:id="rId33"/>
    <p:sldId id="486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9" r:id="rId58"/>
    <p:sldId id="511" r:id="rId59"/>
    <p:sldId id="512" r:id="rId60"/>
    <p:sldId id="513" r:id="rId61"/>
    <p:sldId id="514" r:id="rId62"/>
    <p:sldId id="515" r:id="rId63"/>
    <p:sldId id="521" r:id="rId64"/>
    <p:sldId id="516" r:id="rId65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E2C5"/>
    <a:srgbClr val="5F5F5F"/>
    <a:srgbClr val="808080"/>
    <a:srgbClr val="479B8F"/>
    <a:srgbClr val="A2AEBA"/>
    <a:srgbClr val="BFC7CF"/>
    <a:srgbClr val="D9D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684" y="-10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36397F7C-9109-41AA-AF3F-C9CBB169BBFF}" type="datetime1">
              <a:rPr lang="en-US"/>
              <a:pPr/>
              <a:t>8/3/2012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7C415679-3D27-438F-AC74-489F5AF5739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68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7EF0411E-54B7-49D7-BF23-01683CC1CD67}" type="datetime1">
              <a:rPr lang="en-US"/>
              <a:pPr/>
              <a:t>8/3/2012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F2894214-72F6-4306-9C26-759FB68F50CD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ivo.dev7studios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4B6F243-784B-48EC-BF02-72CF66F805A2}" type="slidenum">
              <a:rPr lang="fr-FR" sz="900">
                <a:solidFill>
                  <a:srgbClr val="5F5F5F"/>
                </a:solidFill>
              </a:rPr>
              <a:pPr/>
              <a:t>1</a:t>
            </a:fld>
            <a:endParaRPr lang="fr-FR" sz="900">
              <a:solidFill>
                <a:srgbClr val="5F5F5F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:</a:t>
            </a:r>
          </a:p>
          <a:p>
            <a:r>
              <a:rPr lang="fr-FR" dirty="0" smtClean="0">
                <a:hlinkClick r:id="rId3"/>
              </a:rPr>
              <a:t>http://nivo.dev7studios.com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8/3/2012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 »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8/3/2012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 »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8/3/2012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smtClean="0"/>
              <a:t> »</a:t>
            </a:r>
            <a:endParaRPr lang="fr-FR" smtClean="0"/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8/3/2012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B40B297-F50D-484C-ACFB-7B14BBEC6D9D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A90ED0-21BE-4D02-8F9A-847F055022D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52C86D-858F-4436-887E-FAA64C472B10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C6402C7-27C9-430B-A647-BD0442B840C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67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1631552-3809-4475-B076-571F79DD8438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7DE801-10D8-4981-85E5-572F3102C76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7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F3536A-E70C-492D-8B6C-9516539BB90B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292AB4E-4968-48F9-A167-C51B46BC94FD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7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1F0D905-E438-41C5-8546-C118A5946D7D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C1FF16F-B8D2-48F4-BB40-50C6ADBAEB9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50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FFFF1-2C65-4327-9840-2B43B23FD6B1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579B318-7D5E-4DF4-970F-6BCF490CBAC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Espace réservé de la date 6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F6554C8-55AE-4EFB-BB46-A79A617C7A68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9" name="Espace réservé du pied de page 7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11" name="Espace réservé du numéro de diapositive 8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3618072-F17A-45BB-8575-F110F243281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07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A0FB1A-DC0F-4BA7-8E04-D8DDB0C51F6A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67239F0-C809-4D9B-BADE-E677263A850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17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B55CAE2-4705-4758-B174-288BF2998352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788FAD3-7D0D-492B-87C9-E1D04BF51D8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99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7A2DD87-EF16-4542-8E2C-04CB6C2EC50F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398663-00F0-4FB6-95EF-D9E088BC815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2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7BE084-309E-469E-847E-32D69B823DBE}" type="datetimeFigureOut">
              <a:rPr lang="fr-FR"/>
              <a:pPr/>
              <a:t>03/08/2012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75C14B-8D76-4463-8862-8299E72AFFA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9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336550"/>
            <a:ext cx="7777162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jsfiddle.net/bE4sr/1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Image 12" descr="SignOfSuccess_NoirSurFond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3200" dirty="0" err="1" smtClean="0">
                <a:latin typeface="Myriad Pro"/>
                <a:ea typeface="MS PGothic" charset="0"/>
                <a:cs typeface="Myriad Pro"/>
              </a:rPr>
              <a:t>jQuery</a:t>
            </a:r>
            <a:endParaRPr lang="fr-FR" sz="3200" dirty="0">
              <a:latin typeface="Myriad Pro"/>
              <a:ea typeface="MS PGothic" charset="0"/>
              <a:cs typeface="Myriad Pro"/>
            </a:endParaRPr>
          </a:p>
          <a:p>
            <a:pPr>
              <a:defRPr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The JavaScript Library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366" name="Picture 6" descr="http://1.bp.blogspot.com/-xMvJr9afulE/T-K6wWQLxfI/AAAAAAAAAOo/Fd4_MPK-HaU/s1600/jquer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6" y="1993404"/>
            <a:ext cx="2379662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79388" y="49188"/>
            <a:ext cx="8785225" cy="51845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/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getScrollXY</a:t>
            </a:r>
            <a:r>
              <a:rPr lang="en-US" sz="1600" b="1" dirty="0" smtClean="0">
                <a:latin typeface="Courier New"/>
                <a:cs typeface="Courier New"/>
              </a:rPr>
              <a:t>() {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scrOfX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0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scrOfY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0</a:t>
            </a:r>
            <a:r>
              <a:rPr lang="en-US" sz="1600" b="1" dirty="0" smtClean="0">
                <a:latin typeface="Courier New"/>
                <a:cs typeface="Courier New"/>
              </a:rPr>
              <a:t>;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typeof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window</a:t>
            </a:r>
            <a:r>
              <a:rPr lang="en-US" sz="1600" b="1" dirty="0" err="1" smtClean="0">
                <a:latin typeface="Courier New"/>
                <a:cs typeface="Courier New"/>
              </a:rPr>
              <a:t>.pageYOffset</a:t>
            </a:r>
            <a:r>
              <a:rPr lang="en-US" sz="1600" b="1" dirty="0" smtClean="0">
                <a:latin typeface="Courier New"/>
                <a:cs typeface="Courier New"/>
              </a:rPr>
              <a:t> ) ==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'number' </a:t>
            </a:r>
            <a:r>
              <a:rPr lang="en-US" sz="1600" b="1" dirty="0" smtClean="0">
                <a:latin typeface="Courier New"/>
                <a:cs typeface="Courier New"/>
              </a:rPr>
              <a:t>) {    </a:t>
            </a:r>
          </a:p>
          <a:p>
            <a:pPr lvl="2"/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      //Netscape compliant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scrOfY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window</a:t>
            </a:r>
            <a:r>
              <a:rPr lang="en-US" sz="1600" b="1" dirty="0" err="1" smtClean="0">
                <a:latin typeface="Courier New"/>
                <a:cs typeface="Courier New"/>
              </a:rPr>
              <a:t>.pageYOffset</a:t>
            </a:r>
            <a:r>
              <a:rPr lang="en-US" sz="1600" b="1" dirty="0" smtClean="0">
                <a:latin typeface="Courier New"/>
                <a:cs typeface="Courier New"/>
              </a:rPr>
              <a:t>; </a:t>
            </a:r>
          </a:p>
          <a:p>
            <a:pPr lvl="2"/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scrOfX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window</a:t>
            </a:r>
            <a:r>
              <a:rPr lang="en-US" sz="1600" b="1" dirty="0" err="1" smtClean="0">
                <a:latin typeface="Courier New"/>
                <a:cs typeface="Courier New"/>
              </a:rPr>
              <a:t>.pageXOffset</a:t>
            </a:r>
            <a:r>
              <a:rPr lang="en-US" sz="1600" b="1" dirty="0" smtClean="0">
                <a:latin typeface="Courier New"/>
                <a:cs typeface="Courier New"/>
              </a:rPr>
              <a:t>;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}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else if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.body</a:t>
            </a:r>
            <a:r>
              <a:rPr lang="en-US" sz="1600" b="1" dirty="0" smtClean="0">
                <a:latin typeface="Courier New"/>
                <a:cs typeface="Courier New"/>
              </a:rPr>
              <a:t> &amp;&amp;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  (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.body.scrollLeft</a:t>
            </a:r>
            <a:r>
              <a:rPr lang="en-US" sz="1600" b="1" dirty="0" smtClean="0">
                <a:latin typeface="Courier New"/>
                <a:cs typeface="Courier New"/>
              </a:rPr>
              <a:t> || </a:t>
            </a:r>
          </a:p>
          <a:p>
            <a:pPr lvl="2"/>
            <a:r>
              <a:rPr lang="en-US" sz="1600" b="1" dirty="0">
                <a:solidFill>
                  <a:srgbClr val="00009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rgbClr val="000090"/>
                </a:solidFill>
                <a:latin typeface="Courier New"/>
                <a:cs typeface="Courier New"/>
              </a:rPr>
              <a:t>			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.body.scrollTop</a:t>
            </a:r>
            <a:r>
              <a:rPr lang="en-US" sz="1600" b="1" dirty="0" smtClean="0">
                <a:latin typeface="Courier New"/>
                <a:cs typeface="Courier New"/>
              </a:rPr>
              <a:t>)) {    </a:t>
            </a:r>
          </a:p>
          <a:p>
            <a:pPr lvl="2"/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      //DOM compliant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scrOfY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.body.scrollTop</a:t>
            </a:r>
            <a:r>
              <a:rPr lang="en-US" sz="1600" b="1" dirty="0" smtClean="0">
                <a:latin typeface="Courier New"/>
                <a:cs typeface="Courier New"/>
              </a:rPr>
              <a:t>;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scrOfX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.body.scrollLeft</a:t>
            </a:r>
            <a:r>
              <a:rPr lang="en-US" sz="1600" b="1" dirty="0" smtClean="0">
                <a:latin typeface="Courier New"/>
                <a:cs typeface="Courier New"/>
              </a:rPr>
              <a:t>;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}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else if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.documentElement</a:t>
            </a:r>
            <a:r>
              <a:rPr lang="en-US" sz="1600" b="1" dirty="0" smtClean="0">
                <a:latin typeface="Courier New"/>
                <a:cs typeface="Courier New"/>
              </a:rPr>
              <a:t> &amp;&amp;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     (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.documentElement.scrollLeft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endParaRPr lang="en-US" sz="1600" b="1" dirty="0">
              <a:latin typeface="Courier New"/>
              <a:cs typeface="Courier New"/>
            </a:endParaRP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		||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.documentElement.scrollTop</a:t>
            </a:r>
            <a:r>
              <a:rPr lang="en-US" sz="1600" b="1" dirty="0" smtClean="0">
                <a:latin typeface="Courier New"/>
                <a:cs typeface="Courier New"/>
              </a:rPr>
              <a:t>)) {</a:t>
            </a:r>
          </a:p>
          <a:p>
            <a:pPr lvl="2"/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      //IE6 standards compliant mode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scrOfY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.documentElement.scrollTop</a:t>
            </a:r>
            <a:r>
              <a:rPr lang="en-US" sz="1600" b="1" dirty="0" smtClean="0">
                <a:latin typeface="Courier New"/>
                <a:cs typeface="Courier New"/>
              </a:rPr>
              <a:t>;  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scrOfX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cs typeface="Courier New"/>
              </a:rPr>
              <a:t>.documentElement.scrollLeft</a:t>
            </a:r>
            <a:r>
              <a:rPr lang="en-US" sz="1600" b="1" dirty="0" smtClean="0">
                <a:latin typeface="Courier New"/>
                <a:cs typeface="Courier New"/>
              </a:rPr>
              <a:t>;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} 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 smtClean="0">
                <a:latin typeface="Courier New"/>
                <a:cs typeface="Courier New"/>
              </a:rPr>
              <a:t>[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scrOfX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rgbClr val="7F7F7F"/>
                </a:solidFill>
                <a:latin typeface="Courier New"/>
                <a:cs typeface="Courier New"/>
              </a:rPr>
              <a:t>scrOfY</a:t>
            </a:r>
            <a:r>
              <a:rPr lang="en-US" sz="1600" b="1" dirty="0" smtClean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];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 smtClean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115616" y="72008"/>
            <a:ext cx="0" cy="51617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 rot="16200000">
            <a:off x="-1575102" y="2410643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 (Heading)"/>
                <a:cs typeface="Calibri (Heading)"/>
              </a:rPr>
              <a:t>Simple JavaScript version</a:t>
            </a:r>
            <a:endParaRPr lang="fr-FR" sz="2400" b="1" dirty="0">
              <a:latin typeface="Calibri (Heading)"/>
              <a:cs typeface="Calibri 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1859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version:</a:t>
            </a:r>
          </a:p>
          <a:p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  <a:p>
            <a:endParaRPr lang="fr-FR" sz="2800" dirty="0" smtClean="0"/>
          </a:p>
          <a:p>
            <a:r>
              <a:rPr lang="fr-FR" sz="2800" dirty="0" smtClean="0"/>
              <a:t>So… </a:t>
            </a:r>
            <a:r>
              <a:rPr lang="fr-FR" sz="2800" dirty="0" err="1" smtClean="0"/>
              <a:t>Which</a:t>
            </a:r>
            <a:r>
              <a:rPr lang="fr-FR" sz="2800" dirty="0" smtClean="0"/>
              <a:t> one do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prefer</a:t>
            </a:r>
            <a:r>
              <a:rPr lang="fr-FR" sz="2800" dirty="0" smtClean="0"/>
              <a:t>? </a:t>
            </a:r>
            <a:r>
              <a:rPr lang="fr-FR" sz="2800" dirty="0" smtClean="0">
                <a:sym typeface="Wingdings" pitchFamily="2" charset="2"/>
              </a:rPr>
              <a:t>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993404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getScrollXY</a:t>
            </a:r>
            <a:r>
              <a:rPr lang="en-US" sz="1600" b="1" dirty="0" smtClean="0">
                <a:latin typeface="Courier New"/>
                <a:cs typeface="Courier New"/>
              </a:rPr>
              <a:t>() {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 smtClean="0">
                <a:latin typeface="Courier New"/>
                <a:cs typeface="Courier New"/>
              </a:rPr>
              <a:t>[$(</a:t>
            </a:r>
            <a:r>
              <a:rPr lang="en-US" sz="1600" b="1" dirty="0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scrollTop</a:t>
            </a:r>
            <a:r>
              <a:rPr lang="en-US" sz="1600" b="1" dirty="0" smtClean="0">
                <a:latin typeface="Courier New"/>
                <a:cs typeface="Courier New"/>
              </a:rPr>
              <a:t>(), $(</a:t>
            </a:r>
            <a:r>
              <a:rPr lang="en-US" sz="1600" b="1" dirty="0" smtClean="0">
                <a:solidFill>
                  <a:srgbClr val="000090"/>
                </a:solidFill>
                <a:latin typeface="Courier New"/>
                <a:cs typeface="Courier New"/>
              </a:rPr>
              <a:t>document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scrollLeft</a:t>
            </a:r>
            <a:r>
              <a:rPr lang="en-US" sz="1600" b="1" dirty="0" smtClean="0">
                <a:latin typeface="Courier New"/>
                <a:cs typeface="Courier New"/>
              </a:rPr>
              <a:t>()];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 smtClean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To use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library</a:t>
            </a:r>
            <a:r>
              <a:rPr lang="fr-FR" sz="2800" dirty="0" smtClean="0"/>
              <a:t>,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download</a:t>
            </a:r>
            <a:r>
              <a:rPr lang="fr-FR" sz="2800" dirty="0" smtClean="0"/>
              <a:t> and </a:t>
            </a:r>
            <a:r>
              <a:rPr lang="fr-FR" sz="2800" dirty="0" err="1" smtClean="0"/>
              <a:t>include</a:t>
            </a:r>
            <a:r>
              <a:rPr lang="fr-FR" sz="2800" dirty="0" smtClean="0"/>
              <a:t> </a:t>
            </a:r>
            <a:r>
              <a:rPr lang="fr-FR" sz="2800" dirty="0" err="1" smtClean="0"/>
              <a:t>it</a:t>
            </a:r>
            <a:r>
              <a:rPr lang="fr-FR" sz="2800" dirty="0" smtClean="0"/>
              <a:t> in </a:t>
            </a:r>
            <a:r>
              <a:rPr lang="fr-FR" sz="2800" dirty="0" err="1" smtClean="0"/>
              <a:t>your</a:t>
            </a:r>
            <a:r>
              <a:rPr lang="fr-FR" sz="2800" dirty="0" smtClean="0"/>
              <a:t> page:</a:t>
            </a:r>
          </a:p>
          <a:p>
            <a:endParaRPr lang="fr-FR" sz="2800" dirty="0"/>
          </a:p>
          <a:p>
            <a:endParaRPr lang="fr-FR" sz="2800" dirty="0" smtClean="0"/>
          </a:p>
          <a:p>
            <a:r>
              <a:rPr lang="fr-FR" sz="2800" dirty="0" smtClean="0"/>
              <a:t>If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don’t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host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file, </a:t>
            </a:r>
            <a:r>
              <a:rPr lang="fr-FR" sz="2800" dirty="0" err="1" smtClean="0"/>
              <a:t>just</a:t>
            </a:r>
            <a:r>
              <a:rPr lang="fr-FR" sz="2800" dirty="0" smtClean="0"/>
              <a:t> use the one </a:t>
            </a:r>
            <a:r>
              <a:rPr lang="fr-FR" sz="2800" dirty="0" err="1" smtClean="0"/>
              <a:t>hosted</a:t>
            </a:r>
            <a:r>
              <a:rPr lang="fr-FR" sz="2800" dirty="0" smtClean="0"/>
              <a:t> by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itself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209428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"jquery.js"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225652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	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	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"http://code.jquery.com/jquery.min.js"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614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55298" name="Picture 2" descr="http://www.mememaker.net/static/images/memes/518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09428"/>
            <a:ext cx="2973387" cy="223043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31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Selectors are used to select elements on your page and interact with them.</a:t>
            </a:r>
          </a:p>
          <a:p>
            <a:endParaRPr lang="en-US" sz="2800" dirty="0" smtClean="0"/>
          </a:p>
          <a:p>
            <a:r>
              <a:rPr lang="en-US" sz="2800" dirty="0" smtClean="0"/>
              <a:t>Two types of selector can be used:</a:t>
            </a:r>
          </a:p>
          <a:p>
            <a:pPr lvl="1"/>
            <a:r>
              <a:rPr lang="en-US" sz="2400" dirty="0" smtClean="0"/>
              <a:t>CSS Selectors</a:t>
            </a:r>
          </a:p>
          <a:p>
            <a:pPr lvl="1"/>
            <a:r>
              <a:rPr lang="en-US" sz="2400" dirty="0" smtClean="0"/>
              <a:t>Specific </a:t>
            </a:r>
            <a:r>
              <a:rPr lang="en-US" sz="2400" dirty="0" err="1" smtClean="0"/>
              <a:t>jQuery</a:t>
            </a:r>
            <a:r>
              <a:rPr lang="en-US" sz="2400" dirty="0" smtClean="0"/>
              <a:t> Selectors</a:t>
            </a:r>
          </a:p>
          <a:p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696" y="2713484"/>
            <a:ext cx="297300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CSS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691894"/>
              </p:ext>
            </p:extLst>
          </p:nvPr>
        </p:nvGraphicFramePr>
        <p:xfrm>
          <a:off x="457200" y="2281436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*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element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</a:t>
                      </a:r>
                      <a:r>
                        <a:rPr lang="fr-FR" sz="1800" b="1" dirty="0" err="1" smtClean="0"/>
                        <a:t>element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#id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smtClean="0"/>
                        <a:t>id </a:t>
                      </a:r>
                      <a:r>
                        <a:rPr lang="fr-FR" sz="1800" dirty="0" smtClean="0"/>
                        <a:t>» as id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.class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smtClean="0"/>
                        <a:t>class</a:t>
                      </a:r>
                      <a:r>
                        <a:rPr lang="fr-FR" sz="1800" dirty="0" smtClean="0"/>
                        <a:t> » as class value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</a:t>
                      </a:r>
                      <a:r>
                        <a:rPr lang="fr-FR" sz="1800" b="1" dirty="0" smtClean="0"/>
                        <a:t>[</a:t>
                      </a:r>
                      <a:r>
                        <a:rPr lang="fr-FR" sz="1800" b="1" dirty="0" err="1" smtClean="0"/>
                        <a:t>attr</a:t>
                      </a:r>
                      <a:r>
                        <a:rPr lang="fr-FR" sz="1800" b="1" dirty="0" smtClean="0"/>
                        <a:t>]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err="1" smtClean="0"/>
                        <a:t>attr</a:t>
                      </a:r>
                      <a:r>
                        <a:rPr lang="fr-FR" sz="1800" baseline="0" dirty="0" smtClean="0"/>
                        <a:t> » </a:t>
                      </a:r>
                      <a:r>
                        <a:rPr lang="fr-FR" sz="1800" baseline="0" dirty="0" err="1" smtClean="0"/>
                        <a:t>attribute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specified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8194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CSS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326047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</a:t>
                      </a:r>
                      <a:r>
                        <a:rPr lang="fr-FR" sz="1800" b="1" dirty="0" smtClean="0"/>
                        <a:t>[</a:t>
                      </a:r>
                      <a:r>
                        <a:rPr lang="fr-FR" sz="1800" b="1" dirty="0" err="1" smtClean="0"/>
                        <a:t>attr</a:t>
                      </a:r>
                      <a:r>
                        <a:rPr lang="fr-FR" sz="1800" b="1" dirty="0" smtClean="0"/>
                        <a:t>="val"]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err="1" smtClean="0"/>
                        <a:t>attr</a:t>
                      </a:r>
                      <a:r>
                        <a:rPr lang="fr-FR" sz="1800" baseline="0" dirty="0" smtClean="0"/>
                        <a:t> » </a:t>
                      </a:r>
                      <a:r>
                        <a:rPr lang="fr-FR" sz="1800" baseline="0" dirty="0" err="1" smtClean="0"/>
                        <a:t>attribute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specified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the value « </a:t>
                      </a:r>
                      <a:r>
                        <a:rPr lang="fr-FR" sz="1800" b="1" baseline="0" dirty="0" smtClean="0"/>
                        <a:t>val</a:t>
                      </a:r>
                      <a:r>
                        <a:rPr lang="fr-FR" sz="1800" baseline="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contained</a:t>
                      </a:r>
                      <a:r>
                        <a:rPr lang="fr-FR" sz="1800" dirty="0" smtClean="0"/>
                        <a:t> in all « </a:t>
                      </a:r>
                      <a:r>
                        <a:rPr lang="fr-FR" sz="1800" b="1" dirty="0" smtClean="0"/>
                        <a:t>elem1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&gt;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directly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inside</a:t>
                      </a:r>
                      <a:r>
                        <a:rPr lang="fr-FR" sz="1800" dirty="0" smtClean="0"/>
                        <a:t> all « </a:t>
                      </a:r>
                      <a:r>
                        <a:rPr lang="fr-FR" sz="1800" b="1" dirty="0" smtClean="0"/>
                        <a:t>elem1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+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immediatly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preceded</a:t>
                      </a:r>
                      <a:r>
                        <a:rPr lang="fr-FR" sz="1800" dirty="0" smtClean="0"/>
                        <a:t> by « elem1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~</a:t>
                      </a:r>
                      <a:r>
                        <a:rPr lang="fr-FR" sz="1800" b="1" baseline="0" dirty="0" smtClean="0"/>
                        <a:t>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elem2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preceded</a:t>
                      </a:r>
                      <a:r>
                        <a:rPr lang="fr-FR" sz="1800" dirty="0" smtClean="0"/>
                        <a:t> by « elem1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47" name="ZoneTexte 8"/>
          <p:cNvSpPr txBox="1"/>
          <p:nvPr/>
        </p:nvSpPr>
        <p:spPr>
          <a:xfrm>
            <a:off x="1066800" y="1425034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8" name="ZoneTexte 8"/>
          <p:cNvSpPr txBox="1"/>
          <p:nvPr/>
        </p:nvSpPr>
        <p:spPr>
          <a:xfrm>
            <a:off x="1066800" y="2034770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'div'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9" name="ZoneTexte 8"/>
          <p:cNvSpPr txBox="1"/>
          <p:nvPr/>
        </p:nvSpPr>
        <p:spPr>
          <a:xfrm>
            <a:off x="1066800" y="2644971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'#header'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0" name="ZoneTexte 8"/>
          <p:cNvSpPr txBox="1"/>
          <p:nvPr/>
        </p:nvSpPr>
        <p:spPr>
          <a:xfrm>
            <a:off x="1066800" y="3255172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'#menu'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1" name="ZoneTexte 8"/>
          <p:cNvSpPr txBox="1"/>
          <p:nvPr/>
        </p:nvSpPr>
        <p:spPr>
          <a:xfrm>
            <a:off x="1066800" y="3865373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'.notice'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2" name="ZoneTexte 8"/>
          <p:cNvSpPr txBox="1"/>
          <p:nvPr/>
        </p:nvSpPr>
        <p:spPr>
          <a:xfrm>
            <a:off x="1066800" y="4475573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'.error'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3" name="ZoneTexte 8"/>
          <p:cNvSpPr txBox="1"/>
          <p:nvPr/>
        </p:nvSpPr>
        <p:spPr>
          <a:xfrm>
            <a:off x="4139952" y="1425034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Hey, Dude !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</a:t>
            </a:r>
          </a:p>
        </p:txBody>
      </p:sp>
      <p:sp>
        <p:nvSpPr>
          <p:cNvPr id="54" name="ZoneTexte 8"/>
          <p:cNvSpPr txBox="1"/>
          <p:nvPr/>
        </p:nvSpPr>
        <p:spPr>
          <a:xfrm>
            <a:off x="4139952" y="2034770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&lt;div&gt;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 &lt;/div&gt;</a:t>
            </a:r>
          </a:p>
        </p:txBody>
      </p:sp>
      <p:sp>
        <p:nvSpPr>
          <p:cNvPr id="55" name="ZoneTexte 8"/>
          <p:cNvSpPr txBox="1"/>
          <p:nvPr/>
        </p:nvSpPr>
        <p:spPr>
          <a:xfrm>
            <a:off x="4139952" y="3255172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id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"menu"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sp>
        <p:nvSpPr>
          <p:cNvPr id="56" name="ZoneTexte 8"/>
          <p:cNvSpPr txBox="1"/>
          <p:nvPr/>
        </p:nvSpPr>
        <p:spPr>
          <a:xfrm>
            <a:off x="4139952" y="2644971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&lt;div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id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"header"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&lt;/div&gt;</a:t>
            </a:r>
          </a:p>
        </p:txBody>
      </p:sp>
      <p:sp>
        <p:nvSpPr>
          <p:cNvPr id="57" name="ZoneTexte 8"/>
          <p:cNvSpPr txBox="1"/>
          <p:nvPr/>
        </p:nvSpPr>
        <p:spPr>
          <a:xfrm>
            <a:off x="4139952" y="3865373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class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lang="en-US" sz="1600" b="1" kern="0" dirty="0" smtClean="0">
                <a:solidFill>
                  <a:srgbClr val="00B050"/>
                </a:solidFill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notice"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sp>
        <p:nvSpPr>
          <p:cNvPr id="58" name="ZoneTexte 8"/>
          <p:cNvSpPr txBox="1"/>
          <p:nvPr/>
        </p:nvSpPr>
        <p:spPr>
          <a:xfrm>
            <a:off x="4139952" y="4475573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class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lang="en-US" sz="1600" b="1" kern="0" dirty="0" smtClean="0">
                <a:solidFill>
                  <a:srgbClr val="00B050"/>
                </a:solidFill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error"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cxnSp>
        <p:nvCxnSpPr>
          <p:cNvPr id="61" name="Connecteur droit avec flèche 60"/>
          <p:cNvCxnSpPr>
            <a:stCxn id="47" idx="3"/>
            <a:endCxn id="53" idx="1"/>
          </p:cNvCxnSpPr>
          <p:nvPr/>
        </p:nvCxnSpPr>
        <p:spPr>
          <a:xfrm>
            <a:off x="3124200" y="1594311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48" idx="3"/>
            <a:endCxn id="54" idx="1"/>
          </p:cNvCxnSpPr>
          <p:nvPr/>
        </p:nvCxnSpPr>
        <p:spPr>
          <a:xfrm>
            <a:off x="3124200" y="2204047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49" idx="3"/>
            <a:endCxn id="56" idx="1"/>
          </p:cNvCxnSpPr>
          <p:nvPr/>
        </p:nvCxnSpPr>
        <p:spPr>
          <a:xfrm>
            <a:off x="3124200" y="2814248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50" idx="3"/>
            <a:endCxn id="55" idx="1"/>
          </p:cNvCxnSpPr>
          <p:nvPr/>
        </p:nvCxnSpPr>
        <p:spPr>
          <a:xfrm>
            <a:off x="3124200" y="3424449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51" idx="3"/>
            <a:endCxn id="57" idx="1"/>
          </p:cNvCxnSpPr>
          <p:nvPr/>
        </p:nvCxnSpPr>
        <p:spPr>
          <a:xfrm>
            <a:off x="3124200" y="4034650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52" idx="3"/>
            <a:endCxn id="58" idx="1"/>
          </p:cNvCxnSpPr>
          <p:nvPr/>
        </p:nvCxnSpPr>
        <p:spPr>
          <a:xfrm>
            <a:off x="3124200" y="4644850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Specific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jQuery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704533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hidden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Hidden</a:t>
                      </a:r>
                      <a:r>
                        <a:rPr lang="fr-FR" sz="1800" dirty="0" smtClean="0"/>
                        <a:t>/invisible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:visible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Visible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:not("selector2")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not </a:t>
                      </a:r>
                      <a:r>
                        <a:rPr lang="fr-FR" sz="1800" dirty="0" err="1" smtClean="0"/>
                        <a:t>selected</a:t>
                      </a:r>
                      <a:r>
                        <a:rPr lang="fr-FR" sz="1800" dirty="0" smtClean="0"/>
                        <a:t> by the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selector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smtClean="0"/>
                        <a:t>selector2</a:t>
                      </a:r>
                      <a:r>
                        <a:rPr lang="fr-FR" sz="1800" baseline="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:has("selector2")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containing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selected</a:t>
                      </a:r>
                      <a:r>
                        <a:rPr lang="fr-FR" sz="1800" baseline="0" dirty="0" smtClean="0"/>
                        <a:t> by the </a:t>
                      </a:r>
                      <a:r>
                        <a:rPr lang="fr-FR" sz="1800" baseline="0" dirty="0" err="1" smtClean="0"/>
                        <a:t>selector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smtClean="0"/>
                        <a:t>selector2</a:t>
                      </a:r>
                      <a:r>
                        <a:rPr lang="fr-FR" sz="1800" baseline="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contains</a:t>
                      </a:r>
                      <a:r>
                        <a:rPr lang="fr-FR" sz="1800" b="1" dirty="0" smtClean="0"/>
                        <a:t>("</a:t>
                      </a:r>
                      <a:r>
                        <a:rPr lang="fr-FR" sz="1800" b="1" dirty="0" err="1" smtClean="0"/>
                        <a:t>text</a:t>
                      </a:r>
                      <a:r>
                        <a:rPr lang="fr-FR" sz="1800" b="1" dirty="0" smtClean="0"/>
                        <a:t>")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containing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text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err="1" smtClean="0"/>
                        <a:t>text</a:t>
                      </a:r>
                      <a:r>
                        <a:rPr lang="fr-FR" sz="180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Course objectives</a:t>
            </a:r>
          </a:p>
        </p:txBody>
      </p:sp>
      <p:sp>
        <p:nvSpPr>
          <p:cNvPr id="3481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ea typeface="ＭＳ Ｐゴシック" pitchFamily="34" charset="-128"/>
              </a:rPr>
              <a:t>By </a:t>
            </a:r>
            <a:r>
              <a:rPr lang="fr-FR" dirty="0" err="1" smtClean="0">
                <a:ea typeface="ＭＳ Ｐゴシック" pitchFamily="34" charset="-128"/>
              </a:rPr>
              <a:t>following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this</a:t>
            </a:r>
            <a:r>
              <a:rPr lang="fr-FR" dirty="0" smtClean="0">
                <a:ea typeface="ＭＳ Ｐゴシック" pitchFamily="34" charset="-128"/>
              </a:rPr>
              <a:t> course, </a:t>
            </a:r>
            <a:r>
              <a:rPr lang="fr-FR" dirty="0" err="1" smtClean="0">
                <a:ea typeface="ＭＳ Ｐゴシック" pitchFamily="34" charset="-128"/>
              </a:rPr>
              <a:t>you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will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be</a:t>
            </a:r>
            <a:r>
              <a:rPr lang="fr-FR" dirty="0" smtClean="0">
                <a:ea typeface="ＭＳ Ｐゴシック" pitchFamily="34" charset="-128"/>
              </a:rPr>
              <a:t> able to: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r>
              <a:rPr lang="en-US" dirty="0" smtClean="0"/>
              <a:t>Enumerate the main advantages of using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 eaLnBrk="1" hangingPunct="1"/>
            <a:r>
              <a:rPr lang="en-US" dirty="0" smtClean="0"/>
              <a:t>Manipulate CSS properties</a:t>
            </a:r>
          </a:p>
          <a:p>
            <a:pPr lvl="1" eaLnBrk="1" hangingPunct="1"/>
            <a:r>
              <a:rPr lang="en-US" dirty="0" smtClean="0"/>
              <a:t>Design simple JavaScript animations</a:t>
            </a:r>
          </a:p>
          <a:p>
            <a:pPr lvl="1" eaLnBrk="1" hangingPunct="1"/>
            <a:r>
              <a:rPr lang="en-US" dirty="0" smtClean="0"/>
              <a:t>Do event programming</a:t>
            </a:r>
          </a:p>
          <a:p>
            <a:pPr lvl="1" eaLnBrk="1" hangingPunct="1"/>
            <a:r>
              <a:rPr lang="en-US" dirty="0" smtClean="0"/>
              <a:t>Manipulate content</a:t>
            </a:r>
          </a:p>
        </p:txBody>
      </p:sp>
      <p:sp>
        <p:nvSpPr>
          <p:cNvPr id="34819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jQuery</a:t>
            </a:r>
            <a:endParaRPr lang="fr-FR" dirty="0" smtClean="0">
              <a:ea typeface="ＭＳ Ｐゴシック" pitchFamily="34" charset="-128"/>
            </a:endParaRPr>
          </a:p>
        </p:txBody>
      </p:sp>
      <p:pic>
        <p:nvPicPr>
          <p:cNvPr id="1027" name="Picture 3" descr="D:\Users\Renaud\Desktop\StageFinEtudesSupinfo\Icons-New\v3\Objectiv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21197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Specific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jQuery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42418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eq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dirty="0" err="1" smtClean="0"/>
                        <a:t>number</a:t>
                      </a:r>
                      <a:r>
                        <a:rPr lang="fr-FR" sz="1800" b="1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r>
                        <a:rPr lang="fr-FR" sz="1800" baseline="0" dirty="0" smtClean="0"/>
                        <a:t> the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at</a:t>
                      </a:r>
                      <a:r>
                        <a:rPr lang="fr-FR" sz="1800" baseline="0" dirty="0" smtClean="0"/>
                        <a:t> index « </a:t>
                      </a:r>
                      <a:r>
                        <a:rPr lang="fr-FR" sz="1800" b="1" baseline="0" dirty="0" err="1" smtClean="0"/>
                        <a:t>number</a:t>
                      </a:r>
                      <a:r>
                        <a:rPr lang="fr-FR" sz="1800" baseline="0" dirty="0" smtClean="0"/>
                        <a:t> » (</a:t>
                      </a:r>
                      <a:r>
                        <a:rPr lang="fr-FR" sz="1800" baseline="0" dirty="0" err="1" smtClean="0"/>
                        <a:t>zero-based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:first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The first </a:t>
                      </a:r>
                      <a:r>
                        <a:rPr lang="fr-FR" sz="1800" dirty="0" err="1" smtClean="0"/>
                        <a:t>element</a:t>
                      </a:r>
                      <a:r>
                        <a:rPr lang="fr-FR" sz="1800" dirty="0" smtClean="0"/>
                        <a:t>.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Same</a:t>
                      </a:r>
                      <a:r>
                        <a:rPr lang="fr-FR" sz="1800" baseline="0" dirty="0" smtClean="0"/>
                        <a:t> as </a:t>
                      </a:r>
                      <a:r>
                        <a:rPr lang="fr-FR" sz="1800" dirty="0" smtClean="0"/>
                        <a:t>:</a:t>
                      </a:r>
                      <a:r>
                        <a:rPr lang="fr-FR" sz="1800" dirty="0" err="1" smtClean="0"/>
                        <a:t>eq</a:t>
                      </a:r>
                      <a:r>
                        <a:rPr lang="fr-FR" sz="1800" dirty="0" smtClean="0"/>
                        <a:t>(0)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:last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The last </a:t>
                      </a:r>
                      <a:r>
                        <a:rPr lang="fr-FR" sz="180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even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even</a:t>
                      </a:r>
                      <a:r>
                        <a:rPr lang="fr-FR" sz="1800" dirty="0" smtClean="0"/>
                        <a:t> index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odd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odd</a:t>
                      </a:r>
                      <a:r>
                        <a:rPr lang="fr-FR" sz="1800" dirty="0" smtClean="0"/>
                        <a:t> index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11" name="ZoneTexte 8"/>
          <p:cNvSpPr txBox="1"/>
          <p:nvPr/>
        </p:nvSpPr>
        <p:spPr>
          <a:xfrm>
            <a:off x="2987824" y="1057300"/>
            <a:ext cx="3312368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img:hidden</a:t>
            </a:r>
            <a:r>
              <a:rPr lang="en-US" b="1" kern="0" dirty="0" smtClean="0">
                <a:solidFill>
                  <a:srgbClr val="0000FF"/>
                </a:solidFill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2" name="ZoneTexte 8"/>
          <p:cNvSpPr txBox="1"/>
          <p:nvPr/>
        </p:nvSpPr>
        <p:spPr>
          <a:xfrm>
            <a:off x="2987824" y="2560176"/>
            <a:ext cx="3312368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[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$=.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png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]'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3" name="ZoneTexte 8"/>
          <p:cNvSpPr txBox="1"/>
          <p:nvPr/>
        </p:nvSpPr>
        <p:spPr>
          <a:xfrm>
            <a:off x="2195736" y="4063052"/>
            <a:ext cx="4824536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p:contains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('Hi'):has(span)"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4" name="ZoneTexte 8"/>
          <p:cNvSpPr txBox="1"/>
          <p:nvPr/>
        </p:nvSpPr>
        <p:spPr>
          <a:xfrm>
            <a:off x="1619672" y="1705372"/>
            <a:ext cx="6048672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"1.png"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style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display: none;"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</p:txBody>
      </p:sp>
      <p:sp>
        <p:nvSpPr>
          <p:cNvPr id="15" name="ZoneTexte 8"/>
          <p:cNvSpPr txBox="1"/>
          <p:nvPr/>
        </p:nvSpPr>
        <p:spPr>
          <a:xfrm>
            <a:off x="1619672" y="3208248"/>
            <a:ext cx="6048672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1.png"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style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display: none;"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</p:txBody>
      </p:sp>
      <p:sp>
        <p:nvSpPr>
          <p:cNvPr id="16" name="ZoneTexte 8"/>
          <p:cNvSpPr txBox="1"/>
          <p:nvPr/>
        </p:nvSpPr>
        <p:spPr>
          <a:xfrm>
            <a:off x="1259632" y="4720416"/>
            <a:ext cx="6696744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&lt;p&gt;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Hi !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&lt;span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smth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Buddy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&lt;/span&gt;&lt;/p&gt; </a:t>
            </a:r>
          </a:p>
        </p:txBody>
      </p:sp>
      <p:cxnSp>
        <p:nvCxnSpPr>
          <p:cNvPr id="18" name="Connecteur droit avec flèche 17"/>
          <p:cNvCxnSpPr>
            <a:stCxn id="11" idx="2"/>
            <a:endCxn id="14" idx="0"/>
          </p:cNvCxnSpPr>
          <p:nvPr/>
        </p:nvCxnSpPr>
        <p:spPr>
          <a:xfrm>
            <a:off x="4644008" y="1426632"/>
            <a:ext cx="0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  <a:endCxn id="15" idx="0"/>
          </p:cNvCxnSpPr>
          <p:nvPr/>
        </p:nvCxnSpPr>
        <p:spPr>
          <a:xfrm>
            <a:off x="4644008" y="2929508"/>
            <a:ext cx="0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3" idx="2"/>
            <a:endCxn id="16" idx="0"/>
          </p:cNvCxnSpPr>
          <p:nvPr/>
        </p:nvCxnSpPr>
        <p:spPr>
          <a:xfrm>
            <a:off x="4608004" y="443238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err="1" smtClean="0"/>
              <a:t>Css</a:t>
            </a:r>
            <a:r>
              <a:rPr lang="fr-FR" dirty="0" smtClean="0"/>
              <a:t> manipulation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137420"/>
            <a:ext cx="2760307" cy="20702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551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Easy</a:t>
            </a:r>
            <a:r>
              <a:rPr lang="fr-FR" sz="2800" dirty="0" smtClean="0"/>
              <a:t> CSS manipulation </a:t>
            </a:r>
            <a:r>
              <a:rPr lang="fr-FR" sz="2800" dirty="0" err="1" smtClean="0"/>
              <a:t>thanks</a:t>
            </a:r>
            <a:r>
              <a:rPr lang="fr-FR" sz="2800" dirty="0" smtClean="0"/>
              <a:t> to </a:t>
            </a:r>
            <a:r>
              <a:rPr lang="fr-FR" sz="2800" dirty="0" err="1" smtClean="0"/>
              <a:t>functions</a:t>
            </a:r>
            <a:r>
              <a:rPr lang="fr-FR" sz="2800" dirty="0" smtClean="0"/>
              <a:t> </a:t>
            </a:r>
            <a:r>
              <a:rPr lang="fr-FR" sz="2800" dirty="0" err="1" smtClean="0"/>
              <a:t>below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( </a:t>
            </a:r>
            <a:r>
              <a:rPr lang="fr-FR" sz="2400" dirty="0" err="1" smtClean="0"/>
              <a:t>propertyName</a:t>
            </a:r>
            <a:r>
              <a:rPr lang="fr-FR" sz="2400" dirty="0" smtClean="0"/>
              <a:t> )</a:t>
            </a:r>
          </a:p>
          <a:p>
            <a:pPr lvl="2"/>
            <a:r>
              <a:rPr lang="fr-FR" sz="2000" dirty="0" err="1" smtClean="0"/>
              <a:t>Get</a:t>
            </a:r>
            <a:r>
              <a:rPr lang="fr-FR" sz="2000" dirty="0" smtClean="0"/>
              <a:t> the CSS </a:t>
            </a:r>
            <a:r>
              <a:rPr lang="fr-FR" sz="2000" dirty="0" err="1" smtClean="0"/>
              <a:t>property</a:t>
            </a:r>
            <a:r>
              <a:rPr lang="fr-FR" sz="2000" dirty="0" smtClean="0"/>
              <a:t> value</a:t>
            </a:r>
          </a:p>
          <a:p>
            <a:pPr lvl="2"/>
            <a:endParaRPr lang="fr-FR" sz="2000" dirty="0"/>
          </a:p>
          <a:p>
            <a:pPr lvl="2"/>
            <a:endParaRPr lang="fr-FR" sz="2000" dirty="0" smtClean="0"/>
          </a:p>
          <a:p>
            <a:pPr lvl="1">
              <a:spcBef>
                <a:spcPts val="1800"/>
              </a:spcBef>
            </a:pPr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 ( </a:t>
            </a:r>
            <a:r>
              <a:rPr lang="fr-FR" sz="2400" dirty="0" err="1" smtClean="0"/>
              <a:t>properyName</a:t>
            </a:r>
            <a:r>
              <a:rPr lang="fr-FR" sz="2400" dirty="0" smtClean="0"/>
              <a:t>, value )</a:t>
            </a:r>
          </a:p>
          <a:p>
            <a:pPr lvl="2"/>
            <a:r>
              <a:rPr lang="fr-FR" sz="2000" dirty="0" smtClean="0"/>
              <a:t>Set the CSS </a:t>
            </a:r>
            <a:r>
              <a:rPr lang="fr-FR" sz="2000" dirty="0" err="1" smtClean="0"/>
              <a:t>property</a:t>
            </a:r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569468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color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console.log(color);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outputs 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rgba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(0, 0, 0, 0)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4225652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background-color"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,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"cyan"</a:t>
            </a:r>
            <a:r>
              <a:rPr lang="en-US" sz="1600" b="1" dirty="0" smtClean="0">
                <a:latin typeface="Courier New"/>
                <a:cs typeface="Courier New"/>
              </a:rPr>
              <a:t>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color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console.log(color);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outputs 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rgb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(0, 255, 255)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/>
              <a:t>Easy</a:t>
            </a:r>
            <a:r>
              <a:rPr lang="fr-FR" sz="2800" dirty="0"/>
              <a:t> CSS manipulation </a:t>
            </a:r>
            <a:r>
              <a:rPr lang="fr-FR" sz="2800" dirty="0" err="1"/>
              <a:t>thanks</a:t>
            </a:r>
            <a:r>
              <a:rPr lang="fr-FR" sz="2800" dirty="0"/>
              <a:t> to </a:t>
            </a:r>
            <a:r>
              <a:rPr lang="fr-FR" sz="2800" dirty="0" err="1"/>
              <a:t>functions</a:t>
            </a:r>
            <a:r>
              <a:rPr lang="fr-FR" sz="2800" dirty="0"/>
              <a:t> </a:t>
            </a:r>
            <a:r>
              <a:rPr lang="fr-FR" sz="2800" dirty="0" err="1"/>
              <a:t>below</a:t>
            </a:r>
            <a:r>
              <a:rPr lang="fr-FR" sz="2800" dirty="0"/>
              <a:t>:</a:t>
            </a:r>
          </a:p>
          <a:p>
            <a:pPr lvl="1"/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 ( </a:t>
            </a:r>
            <a:r>
              <a:rPr lang="fr-FR" sz="2400" dirty="0" err="1" smtClean="0"/>
              <a:t>map</a:t>
            </a:r>
            <a:r>
              <a:rPr lang="fr-FR" sz="2400" dirty="0" smtClean="0"/>
              <a:t> )</a:t>
            </a:r>
          </a:p>
          <a:p>
            <a:pPr lvl="2"/>
            <a:r>
              <a:rPr lang="fr-FR" sz="2000" dirty="0" smtClean="0"/>
              <a:t>Set all the CSS </a:t>
            </a:r>
            <a:r>
              <a:rPr lang="fr-FR" sz="2000" dirty="0" err="1" smtClean="0"/>
              <a:t>properties</a:t>
            </a:r>
            <a:r>
              <a:rPr lang="fr-FR" sz="2000" dirty="0" smtClean="0"/>
              <a:t> </a:t>
            </a:r>
            <a:r>
              <a:rPr lang="fr-FR" sz="2000" dirty="0" err="1" smtClean="0"/>
              <a:t>contained</a:t>
            </a:r>
            <a:r>
              <a:rPr lang="fr-FR" sz="2000" dirty="0" smtClean="0"/>
              <a:t> in the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263" y="2785492"/>
            <a:ext cx="8785225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({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"background-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color"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"cyan"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"font-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weight"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bolder",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"cursor" : "pointer"</a:t>
            </a: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8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Show/</a:t>
            </a:r>
            <a:r>
              <a:rPr lang="fr-FR" dirty="0" err="1" smtClean="0"/>
              <a:t>Hide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</a:t>
            </a:r>
            <a:r>
              <a:rPr lang="fr-FR" sz="2800" dirty="0" err="1" smtClean="0"/>
              <a:t>it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51769" y="1777380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).show();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1520" y="3073524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).hide();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51769" y="4441676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).toggle();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fadeIn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314553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fadeOut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4513684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fadeToggle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Sliding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slideDown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314553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slideUp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4513684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slideToggle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If the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animations </a:t>
            </a:r>
            <a:r>
              <a:rPr lang="fr-FR" sz="2800" dirty="0" err="1" smtClean="0"/>
              <a:t>didn’t</a:t>
            </a:r>
            <a:r>
              <a:rPr lang="fr-FR" sz="2800" dirty="0" smtClean="0"/>
              <a:t> fit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dirty="0" err="1" smtClean="0"/>
              <a:t>needs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i="1" dirty="0" smtClean="0"/>
              <a:t>.</a:t>
            </a:r>
            <a:r>
              <a:rPr lang="fr-FR" sz="2400" i="1" dirty="0" err="1" smtClean="0"/>
              <a:t>animate</a:t>
            </a:r>
            <a:r>
              <a:rPr lang="fr-FR" sz="2400" i="1" dirty="0" smtClean="0"/>
              <a:t>( </a:t>
            </a:r>
            <a:r>
              <a:rPr lang="fr-FR" sz="2400" i="1" dirty="0" err="1" smtClean="0"/>
              <a:t>properties</a:t>
            </a:r>
            <a:r>
              <a:rPr lang="fr-FR" sz="2400" i="1" dirty="0" smtClean="0"/>
              <a:t>, [ duration ])</a:t>
            </a:r>
          </a:p>
          <a:p>
            <a:pPr lvl="1"/>
            <a:r>
              <a:rPr lang="fr-FR" sz="2400" dirty="0" smtClean="0"/>
              <a:t>All </a:t>
            </a:r>
            <a:r>
              <a:rPr lang="fr-FR" sz="2400" dirty="0" err="1" smtClean="0"/>
              <a:t>animated</a:t>
            </a:r>
            <a:r>
              <a:rPr lang="fr-FR" sz="2400" dirty="0" smtClean="0"/>
              <a:t> </a:t>
            </a:r>
            <a:r>
              <a:rPr lang="fr-FR" sz="2400" dirty="0" err="1" smtClean="0"/>
              <a:t>properties</a:t>
            </a:r>
            <a:r>
              <a:rPr lang="fr-FR" sz="2400" dirty="0" smtClean="0"/>
              <a:t> </a:t>
            </a:r>
            <a:r>
              <a:rPr lang="fr-FR" sz="2400" dirty="0" err="1" smtClean="0"/>
              <a:t>should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a single </a:t>
            </a:r>
            <a:r>
              <a:rPr lang="fr-FR" sz="2400" dirty="0" err="1" smtClean="0"/>
              <a:t>numeric</a:t>
            </a:r>
            <a:r>
              <a:rPr lang="fr-FR" sz="2400" dirty="0" smtClean="0"/>
              <a:t> value</a:t>
            </a:r>
          </a:p>
          <a:p>
            <a:pPr lvl="2"/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b="1" dirty="0" err="1" smtClean="0"/>
              <a:t>width</a:t>
            </a:r>
            <a:r>
              <a:rPr lang="fr-FR" dirty="0" smtClean="0"/>
              <a:t>, </a:t>
            </a:r>
            <a:r>
              <a:rPr lang="fr-FR" b="1" dirty="0" err="1" smtClean="0"/>
              <a:t>height</a:t>
            </a:r>
            <a:r>
              <a:rPr lang="fr-FR" dirty="0" smtClean="0"/>
              <a:t>, or </a:t>
            </a:r>
            <a:r>
              <a:rPr lang="fr-FR" b="1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animated</a:t>
            </a:r>
            <a:r>
              <a:rPr lang="fr-FR" dirty="0" smtClean="0"/>
              <a:t> but</a:t>
            </a:r>
            <a:br>
              <a:rPr lang="fr-FR" dirty="0" smtClean="0"/>
            </a:br>
            <a:r>
              <a:rPr lang="fr-FR" b="1" dirty="0" smtClean="0"/>
              <a:t>background-</a:t>
            </a:r>
            <a:r>
              <a:rPr lang="fr-FR" b="1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can’t</a:t>
            </a:r>
            <a:endParaRPr lang="fr-FR" dirty="0" smtClean="0"/>
          </a:p>
          <a:p>
            <a:pPr lvl="2"/>
            <a:r>
              <a:rPr lang="fr-FR" dirty="0" smtClean="0"/>
              <a:t>In addition to </a:t>
            </a:r>
            <a:r>
              <a:rPr lang="fr-FR" dirty="0" err="1" smtClean="0"/>
              <a:t>numeric</a:t>
            </a:r>
            <a:r>
              <a:rPr lang="fr-FR" dirty="0" smtClean="0"/>
              <a:t> values,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« </a:t>
            </a:r>
            <a:r>
              <a:rPr lang="fr-FR" b="1" dirty="0" smtClean="0"/>
              <a:t>show</a:t>
            </a:r>
            <a:r>
              <a:rPr lang="fr-FR" dirty="0" smtClean="0"/>
              <a:t> »,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b="1" dirty="0" err="1" smtClean="0"/>
              <a:t>hide</a:t>
            </a:r>
            <a:r>
              <a:rPr lang="fr-FR" b="1" dirty="0" smtClean="0"/>
              <a:t> </a:t>
            </a:r>
            <a:r>
              <a:rPr lang="fr-FR" dirty="0" smtClean="0"/>
              <a:t>» and « </a:t>
            </a:r>
            <a:r>
              <a:rPr lang="fr-FR" b="1" dirty="0" err="1" smtClean="0"/>
              <a:t>toggle</a:t>
            </a:r>
            <a:r>
              <a:rPr lang="fr-FR" dirty="0" smtClean="0"/>
              <a:t> » as values</a:t>
            </a:r>
          </a:p>
          <a:p>
            <a:pPr lvl="2"/>
            <a:r>
              <a:rPr lang="fr-FR" dirty="0" err="1" smtClean="0"/>
              <a:t>Animated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relative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br>
              <a:rPr lang="fr-FR" dirty="0" smtClean="0"/>
            </a:br>
            <a:r>
              <a:rPr lang="fr-FR" dirty="0" err="1" smtClean="0"/>
              <a:t>leading</a:t>
            </a:r>
            <a:r>
              <a:rPr lang="fr-FR" dirty="0" smtClean="0"/>
              <a:t> </a:t>
            </a:r>
            <a:r>
              <a:rPr lang="fr-FR" b="1" dirty="0" smtClean="0"/>
              <a:t>+=</a:t>
            </a:r>
            <a:r>
              <a:rPr lang="fr-FR" dirty="0" smtClean="0"/>
              <a:t> and </a:t>
            </a:r>
            <a:r>
              <a:rPr lang="fr-FR" b="1" dirty="0" smtClean="0"/>
              <a:t>-=</a:t>
            </a:r>
            <a:r>
              <a:rPr lang="fr-FR" dirty="0" smtClean="0"/>
              <a:t> </a:t>
            </a:r>
            <a:r>
              <a:rPr lang="fr-FR" dirty="0" err="1" smtClean="0"/>
              <a:t>operators</a:t>
            </a:r>
            <a:endParaRPr lang="fr-FR" dirty="0" smtClean="0"/>
          </a:p>
          <a:p>
            <a:pPr lvl="1"/>
            <a:r>
              <a:rPr lang="fr-FR" sz="2400" dirty="0" smtClean="0"/>
              <a:t>Duration value </a:t>
            </a:r>
            <a:r>
              <a:rPr lang="fr-FR" sz="2400" dirty="0" err="1" smtClean="0"/>
              <a:t>is</a:t>
            </a:r>
            <a:r>
              <a:rPr lang="fr-FR" sz="2400" dirty="0" smtClean="0"/>
              <a:t> in </a:t>
            </a:r>
            <a:r>
              <a:rPr lang="fr-FR" sz="2400" dirty="0" err="1" smtClean="0"/>
              <a:t>milliseconds</a:t>
            </a:r>
            <a:r>
              <a:rPr lang="fr-FR" sz="2400" dirty="0" smtClean="0"/>
              <a:t> or one of the </a:t>
            </a:r>
            <a:r>
              <a:rPr lang="fr-FR" sz="2400" dirty="0" err="1" smtClean="0"/>
              <a:t>following</a:t>
            </a:r>
            <a:r>
              <a:rPr lang="fr-FR" sz="2400" dirty="0" smtClean="0"/>
              <a:t>: « slow », « normal », « </a:t>
            </a:r>
            <a:r>
              <a:rPr lang="fr-FR" sz="2400" dirty="0" err="1" smtClean="0"/>
              <a:t>fast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pic>
        <p:nvPicPr>
          <p:cNvPr id="9218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Course </a:t>
            </a:r>
            <a:r>
              <a:rPr lang="fr-FR" dirty="0" smtClean="0">
                <a:ea typeface="ＭＳ Ｐゴシック" pitchFamily="34" charset="-128"/>
              </a:rPr>
              <a:t>plan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35842" name="Espace réservé du contenu 2"/>
          <p:cNvSpPr>
            <a:spLocks noGrp="1"/>
          </p:cNvSpPr>
          <p:nvPr>
            <p:ph idx="1"/>
          </p:nvPr>
        </p:nvSpPr>
        <p:spPr>
          <a:xfrm>
            <a:off x="3635896" y="1128713"/>
            <a:ext cx="5257279" cy="4230687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/>
              <a:t>Discovery </a:t>
            </a:r>
            <a:r>
              <a:rPr lang="en-US" dirty="0" smtClean="0"/>
              <a:t>of </a:t>
            </a:r>
            <a:r>
              <a:rPr lang="en-US" dirty="0" err="1" smtClean="0"/>
              <a:t>jQuery</a:t>
            </a:r>
            <a:endParaRPr lang="en-US" dirty="0" smtClean="0"/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Selectors</a:t>
            </a:r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CSS </a:t>
            </a:r>
            <a:r>
              <a:rPr lang="en-US" dirty="0" smtClean="0"/>
              <a:t>Manipulation</a:t>
            </a:r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Event</a:t>
            </a:r>
            <a:endParaRPr lang="en-US" dirty="0" smtClean="0"/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Content </a:t>
            </a:r>
            <a:r>
              <a:rPr lang="en-US" dirty="0" smtClean="0"/>
              <a:t>Manipulation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35843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jQuery</a:t>
            </a:r>
            <a:endParaRPr lang="fr-FR" dirty="0" smtClean="0">
              <a:ea typeface="ＭＳ Ｐゴシック" pitchFamily="34" charset="-128"/>
            </a:endParaRPr>
          </a:p>
        </p:txBody>
      </p:sp>
      <p:pic>
        <p:nvPicPr>
          <p:cNvPr id="7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7340"/>
            <a:ext cx="2472195" cy="371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D:\Users\Renaud\Desktop\StageFinEtudesSupinfo\Icons-New\v3\Min\P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If the </a:t>
            </a:r>
            <a:r>
              <a:rPr lang="fr-FR" dirty="0" err="1"/>
              <a:t>previous</a:t>
            </a:r>
            <a:r>
              <a:rPr lang="fr-FR" dirty="0"/>
              <a:t> animations </a:t>
            </a:r>
            <a:r>
              <a:rPr lang="fr-FR" dirty="0" err="1"/>
              <a:t>didn’t</a:t>
            </a:r>
            <a:r>
              <a:rPr lang="fr-FR" dirty="0"/>
              <a:t> fit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:</a:t>
            </a:r>
          </a:p>
          <a:p>
            <a:pPr lvl="1"/>
            <a:r>
              <a:rPr lang="fr-FR" i="1" dirty="0"/>
              <a:t>.</a:t>
            </a:r>
            <a:r>
              <a:rPr lang="fr-FR" i="1" dirty="0" err="1"/>
              <a:t>animate</a:t>
            </a:r>
            <a:r>
              <a:rPr lang="fr-FR" i="1" dirty="0"/>
              <a:t>( </a:t>
            </a:r>
            <a:r>
              <a:rPr lang="fr-FR" i="1" dirty="0" err="1"/>
              <a:t>properties</a:t>
            </a:r>
            <a:r>
              <a:rPr lang="fr-FR" i="1" dirty="0"/>
              <a:t>, [ duration </a:t>
            </a:r>
            <a:r>
              <a:rPr lang="fr-FR" i="1" dirty="0" smtClean="0"/>
              <a:t>])</a:t>
            </a:r>
          </a:p>
          <a:p>
            <a:pPr lvl="1"/>
            <a:endParaRPr lang="fr-FR" sz="2000" dirty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  <a:p>
            <a:r>
              <a:rPr lang="fr-FR" dirty="0" err="1" smtClean="0"/>
              <a:t>Find</a:t>
            </a:r>
            <a:r>
              <a:rPr lang="fr-FR" dirty="0" smtClean="0"/>
              <a:t> a </a:t>
            </a:r>
            <a:r>
              <a:rPr lang="fr-FR" dirty="0" err="1" smtClean="0"/>
              <a:t>complete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of all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URL: </a:t>
            </a:r>
            <a:r>
              <a:rPr lang="fr-FR" dirty="0">
                <a:hlinkClick r:id="rId2"/>
              </a:rPr>
              <a:t>http://jsfiddle.net/bE4sr/1/</a:t>
            </a:r>
            <a:endParaRPr lang="fr-FR" dirty="0" smtClean="0"/>
          </a:p>
          <a:p>
            <a:endParaRPr lang="fr-FR" sz="2400" dirty="0"/>
          </a:p>
          <a:p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263" y="2281436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).animate({ </a:t>
            </a:r>
          </a:p>
          <a:p>
            <a:r>
              <a:rPr lang="en-US" sz="1600" b="1" dirty="0">
                <a:latin typeface="Courier New"/>
                <a:cs typeface="Courier New"/>
              </a:rPr>
              <a:t>	left: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'+=50'</a:t>
            </a:r>
            <a:r>
              <a:rPr lang="en-US" sz="1600" b="1" dirty="0">
                <a:latin typeface="Courier New"/>
                <a:cs typeface="Courier New"/>
              </a:rPr>
              <a:t>,</a:t>
            </a:r>
          </a:p>
          <a:p>
            <a:r>
              <a:rPr lang="en-US" sz="1600" b="1" dirty="0">
                <a:latin typeface="Courier New"/>
                <a:cs typeface="Courier New"/>
              </a:rPr>
              <a:t>	opacity: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'show'</a:t>
            </a:r>
          </a:p>
          <a:p>
            <a:r>
              <a:rPr lang="en-US" sz="1600" b="1" dirty="0">
                <a:latin typeface="Courier New"/>
                <a:cs typeface="Courier New"/>
              </a:rPr>
              <a:t>},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500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We’re</a:t>
            </a:r>
            <a:r>
              <a:rPr lang="fr-FR" sz="2800" dirty="0" smtClean="0"/>
              <a:t> </a:t>
            </a:r>
            <a:r>
              <a:rPr lang="fr-FR" sz="2800" dirty="0" err="1" smtClean="0"/>
              <a:t>going</a:t>
            </a:r>
            <a:r>
              <a:rPr lang="fr-FR" sz="2800" dirty="0" smtClean="0"/>
              <a:t> to </a:t>
            </a:r>
            <a:r>
              <a:rPr lang="fr-FR" sz="2800" dirty="0" err="1" smtClean="0"/>
              <a:t>play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and </a:t>
            </a:r>
            <a:r>
              <a:rPr lang="fr-FR" sz="2800" dirty="0" err="1" smtClean="0"/>
              <a:t>add</a:t>
            </a:r>
            <a:r>
              <a:rPr lang="fr-FR" sz="2800" dirty="0" smtClean="0"/>
              <a:t> </a:t>
            </a:r>
            <a:r>
              <a:rPr lang="fr-FR" sz="2800" dirty="0" err="1" smtClean="0"/>
              <a:t>some</a:t>
            </a:r>
            <a:r>
              <a:rPr lang="fr-FR" sz="2800" dirty="0" smtClean="0"/>
              <a:t> CSS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our</a:t>
            </a:r>
            <a:r>
              <a:rPr lang="fr-FR" sz="2800" dirty="0" smtClean="0"/>
              <a:t> </a:t>
            </a:r>
            <a:r>
              <a:rPr lang="fr-FR" sz="2800" dirty="0" err="1" smtClean="0"/>
              <a:t>Resume</a:t>
            </a:r>
            <a:r>
              <a:rPr lang="fr-FR" sz="2800" dirty="0" smtClean="0"/>
              <a:t> page</a:t>
            </a:r>
          </a:p>
          <a:p>
            <a:pPr lvl="1"/>
            <a:r>
              <a:rPr lang="fr-FR" sz="2400" dirty="0" smtClean="0"/>
              <a:t>First, </a:t>
            </a:r>
            <a:r>
              <a:rPr lang="fr-FR" sz="2400" dirty="0" err="1" smtClean="0"/>
              <a:t>install</a:t>
            </a:r>
            <a:r>
              <a:rPr lang="fr-FR" sz="2400" dirty="0" smtClean="0"/>
              <a:t> </a:t>
            </a:r>
            <a:r>
              <a:rPr lang="fr-FR" sz="2400" dirty="0" err="1" smtClean="0"/>
              <a:t>jQuery</a:t>
            </a:r>
            <a:r>
              <a:rPr lang="fr-FR" sz="2400" dirty="0" smtClean="0"/>
              <a:t> in </a:t>
            </a:r>
            <a:r>
              <a:rPr lang="fr-FR" sz="2400" dirty="0" err="1" smtClean="0"/>
              <a:t>your</a:t>
            </a:r>
            <a:r>
              <a:rPr lang="fr-FR" sz="2400" dirty="0" smtClean="0"/>
              <a:t> page</a:t>
            </a:r>
          </a:p>
          <a:p>
            <a:pPr lvl="1"/>
            <a:r>
              <a:rPr lang="fr-FR" sz="2400" dirty="0" err="1" smtClean="0"/>
              <a:t>Then</a:t>
            </a:r>
            <a:r>
              <a:rPr lang="fr-FR" sz="2400" dirty="0" smtClean="0"/>
              <a:t>, use </a:t>
            </a:r>
            <a:r>
              <a:rPr lang="fr-FR" sz="2400" dirty="0" err="1" smtClean="0"/>
              <a:t>jQuery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a background </a:t>
            </a:r>
            <a:r>
              <a:rPr lang="fr-FR" sz="2400" dirty="0" err="1" smtClean="0"/>
              <a:t>color</a:t>
            </a:r>
            <a:r>
              <a:rPr lang="fr-FR" sz="2400" dirty="0" smtClean="0"/>
              <a:t> to </a:t>
            </a:r>
            <a:r>
              <a:rPr lang="fr-FR" sz="2400" dirty="0" err="1" smtClean="0"/>
              <a:t>your</a:t>
            </a:r>
            <a:r>
              <a:rPr lang="fr-FR" sz="2400" dirty="0" smtClean="0"/>
              <a:t> </a:t>
            </a:r>
            <a:r>
              <a:rPr lang="fr-FR" sz="2400" dirty="0" err="1" smtClean="0"/>
              <a:t>link</a:t>
            </a:r>
            <a:r>
              <a:rPr lang="fr-FR" sz="2400" dirty="0" smtClean="0"/>
              <a:t> to Google</a:t>
            </a:r>
          </a:p>
          <a:p>
            <a:pPr lvl="1"/>
            <a:r>
              <a:rPr lang="fr-FR" sz="2400" dirty="0" err="1" smtClean="0"/>
              <a:t>Third</a:t>
            </a:r>
            <a:r>
              <a:rPr lang="fr-FR" sz="2400" dirty="0" smtClean="0"/>
              <a:t>, </a:t>
            </a:r>
            <a:r>
              <a:rPr lang="fr-FR" sz="2400" dirty="0" err="1" smtClean="0"/>
              <a:t>your</a:t>
            </a:r>
            <a:r>
              <a:rPr lang="fr-FR" sz="2400" dirty="0" smtClean="0"/>
              <a:t> « More about me » </a:t>
            </a:r>
            <a:r>
              <a:rPr lang="fr-FR" sz="2400" dirty="0" err="1" smtClean="0"/>
              <a:t>title</a:t>
            </a:r>
            <a:r>
              <a:rPr lang="fr-FR" sz="2400" dirty="0" smtClean="0"/>
              <a:t> has to </a:t>
            </a:r>
            <a:r>
              <a:rPr lang="fr-FR" sz="2400" dirty="0" err="1" smtClean="0"/>
              <a:t>blink</a:t>
            </a:r>
            <a:endParaRPr lang="fr-FR" sz="2400" dirty="0" smtClean="0"/>
          </a:p>
          <a:p>
            <a:pPr lvl="1"/>
            <a:r>
              <a:rPr lang="fr-FR" sz="2400" dirty="0" err="1" smtClean="0"/>
              <a:t>Finally</a:t>
            </a:r>
            <a:r>
              <a:rPr lang="fr-FR" sz="2400" dirty="0" smtClean="0"/>
              <a:t>, use the </a:t>
            </a:r>
            <a:r>
              <a:rPr lang="fr-FR" sz="2400" dirty="0" err="1" smtClean="0"/>
              <a:t>animate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a </a:t>
            </a:r>
            <a:r>
              <a:rPr lang="fr-FR" sz="2400" dirty="0" err="1" smtClean="0"/>
              <a:t>grow</a:t>
            </a:r>
            <a:r>
              <a:rPr lang="fr-FR" sz="2400" dirty="0" smtClean="0"/>
              <a:t> </a:t>
            </a:r>
            <a:r>
              <a:rPr lang="fr-FR" sz="2400" dirty="0" err="1" smtClean="0"/>
              <a:t>effect</a:t>
            </a:r>
            <a:r>
              <a:rPr lang="fr-FR" sz="2400" dirty="0" smtClean="0"/>
              <a:t> to </a:t>
            </a:r>
            <a:r>
              <a:rPr lang="fr-FR" sz="2400" dirty="0" err="1" smtClean="0"/>
              <a:t>your</a:t>
            </a:r>
            <a:r>
              <a:rPr lang="fr-FR" sz="2400" dirty="0" smtClean="0"/>
              <a:t> main </a:t>
            </a:r>
            <a:r>
              <a:rPr lang="fr-FR" sz="2400" dirty="0" err="1" smtClean="0"/>
              <a:t>title</a:t>
            </a:r>
            <a:r>
              <a:rPr lang="fr-FR" sz="2400" dirty="0" smtClean="0"/>
              <a:t>!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pic>
        <p:nvPicPr>
          <p:cNvPr id="10242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2050" name="Picture 2" descr="http://www.sitepoint.com/wp-content/uploads/2009/05/078-javascript-latanc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5344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Methods</a:t>
            </a:r>
            <a:r>
              <a:rPr lang="fr-FR" sz="2800" dirty="0" smtClean="0"/>
              <a:t> to </a:t>
            </a:r>
            <a:r>
              <a:rPr lang="fr-FR" sz="2800" dirty="0" err="1" smtClean="0"/>
              <a:t>keep</a:t>
            </a:r>
            <a:r>
              <a:rPr lang="fr-FR" sz="2800" dirty="0" smtClean="0"/>
              <a:t> clean </a:t>
            </a:r>
            <a:r>
              <a:rPr lang="fr-FR" sz="2800" dirty="0" err="1" smtClean="0"/>
              <a:t>separation</a:t>
            </a:r>
            <a:r>
              <a:rPr lang="fr-FR" sz="2800" dirty="0" smtClean="0"/>
              <a:t> of structure (HTML) and </a:t>
            </a:r>
            <a:r>
              <a:rPr lang="fr-FR" sz="2800" dirty="0" err="1" smtClean="0"/>
              <a:t>behaviours</a:t>
            </a:r>
            <a:r>
              <a:rPr lang="fr-FR" sz="2800" dirty="0" smtClean="0"/>
              <a:t> (JavaScript)</a:t>
            </a:r>
          </a:p>
          <a:p>
            <a:endParaRPr lang="fr-FR" sz="2800" dirty="0" smtClean="0"/>
          </a:p>
          <a:p>
            <a:r>
              <a:rPr lang="fr-FR" sz="2800" dirty="0" smtClean="0"/>
              <a:t>No more </a:t>
            </a:r>
            <a:r>
              <a:rPr lang="fr-FR" sz="2800" dirty="0" err="1" smtClean="0"/>
              <a:t>need</a:t>
            </a:r>
            <a:r>
              <a:rPr lang="fr-FR" sz="2800" dirty="0" smtClean="0"/>
              <a:t> to use HTML </a:t>
            </a:r>
            <a:r>
              <a:rPr lang="fr-FR" sz="2800" dirty="0" err="1" smtClean="0"/>
              <a:t>event</a:t>
            </a:r>
            <a:r>
              <a:rPr lang="fr-FR" sz="2800" dirty="0" smtClean="0"/>
              <a:t> </a:t>
            </a:r>
            <a:r>
              <a:rPr lang="fr-FR" sz="2800" dirty="0" err="1" smtClean="0"/>
              <a:t>attributes</a:t>
            </a:r>
            <a:endParaRPr lang="fr-FR" sz="2800" dirty="0" smtClean="0"/>
          </a:p>
          <a:p>
            <a:pPr lvl="1"/>
            <a:r>
              <a:rPr lang="fr-FR" sz="2400" i="1" strike="sngStrike" dirty="0" err="1" smtClean="0"/>
              <a:t>onclick</a:t>
            </a:r>
            <a:endParaRPr lang="fr-FR" sz="2400" i="1" strike="sngStrike" dirty="0" smtClean="0"/>
          </a:p>
          <a:p>
            <a:pPr lvl="1"/>
            <a:r>
              <a:rPr lang="fr-FR" sz="2400" i="1" strike="sngStrike" dirty="0" err="1" smtClean="0"/>
              <a:t>onblur</a:t>
            </a:r>
            <a:endParaRPr lang="fr-FR" sz="2400" i="1" strike="sngStrike" dirty="0" smtClean="0"/>
          </a:p>
          <a:p>
            <a:pPr lvl="1"/>
            <a:r>
              <a:rPr lang="fr-FR" sz="2400" i="1" strike="sngStrike" dirty="0" err="1" smtClean="0"/>
              <a:t>onload</a:t>
            </a:r>
            <a:endParaRPr lang="fr-FR" sz="2400" i="1" strike="sngStrike" dirty="0" smtClean="0"/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$( </a:t>
            </a:r>
            <a:r>
              <a:rPr lang="fr-FR" dirty="0" err="1" smtClean="0"/>
              <a:t>selector</a:t>
            </a:r>
            <a:r>
              <a:rPr lang="fr-FR" dirty="0" smtClean="0"/>
              <a:t> ).</a:t>
            </a:r>
            <a:r>
              <a:rPr lang="fr-FR" dirty="0" err="1" smtClean="0"/>
              <a:t>event</a:t>
            </a:r>
            <a:r>
              <a:rPr lang="fr-FR" dirty="0" smtClean="0"/>
              <a:t>( </a:t>
            </a:r>
            <a:r>
              <a:rPr lang="fr-FR" dirty="0" err="1" smtClean="0"/>
              <a:t>function</a:t>
            </a:r>
            <a:r>
              <a:rPr lang="fr-FR" dirty="0" smtClean="0"/>
              <a:t>() { code });</a:t>
            </a:r>
          </a:p>
          <a:p>
            <a:pPr lvl="1"/>
            <a:endParaRPr lang="fr-FR" dirty="0"/>
          </a:p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361556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"a"</a:t>
            </a:r>
            <a:r>
              <a:rPr lang="en-US" sz="1600" b="1" dirty="0">
                <a:latin typeface="Courier New"/>
                <a:cs typeface="Courier New"/>
              </a:rPr>
              <a:t>).click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 smtClean="0">
                <a:latin typeface="Courier New"/>
                <a:cs typeface="Courier New"/>
              </a:rPr>
              <a:t>(){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alert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"Hello World"</a:t>
            </a:r>
            <a:r>
              <a:rPr lang="en-US" sz="1600" b="1" dirty="0">
                <a:latin typeface="Courier New"/>
                <a:cs typeface="Courier New"/>
              </a:rPr>
              <a:t>); 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323528" y="3423844"/>
            <a:ext cx="3312368" cy="797521"/>
          </a:xfrm>
          <a:custGeom>
            <a:avLst/>
            <a:gdLst>
              <a:gd name="connsiteX0" fmla="*/ 1161907 w 2536944"/>
              <a:gd name="connsiteY0" fmla="*/ 0 h 797521"/>
              <a:gd name="connsiteX1" fmla="*/ 1161907 w 2536944"/>
              <a:gd name="connsiteY1" fmla="*/ 302508 h 797521"/>
              <a:gd name="connsiteX2" fmla="*/ 0 w 2536944"/>
              <a:gd name="connsiteY2" fmla="*/ 302508 h 797521"/>
              <a:gd name="connsiteX3" fmla="*/ 0 w 2536944"/>
              <a:gd name="connsiteY3" fmla="*/ 797521 h 797521"/>
              <a:gd name="connsiteX4" fmla="*/ 130628 w 2536944"/>
              <a:gd name="connsiteY4" fmla="*/ 797521 h 797521"/>
              <a:gd name="connsiteX5" fmla="*/ 130628 w 2536944"/>
              <a:gd name="connsiteY5" fmla="*/ 550015 h 797521"/>
              <a:gd name="connsiteX6" fmla="*/ 2536944 w 2536944"/>
              <a:gd name="connsiteY6" fmla="*/ 550015 h 797521"/>
              <a:gd name="connsiteX7" fmla="*/ 2536944 w 2536944"/>
              <a:gd name="connsiteY7" fmla="*/ 55001 h 797521"/>
              <a:gd name="connsiteX8" fmla="*/ 2536944 w 2536944"/>
              <a:gd name="connsiteY8" fmla="*/ 27500 h 797521"/>
              <a:gd name="connsiteX9" fmla="*/ 2536944 w 2536944"/>
              <a:gd name="connsiteY9" fmla="*/ 6875 h 797521"/>
              <a:gd name="connsiteX10" fmla="*/ 1155031 w 2536944"/>
              <a:gd name="connsiteY10" fmla="*/ 6875 h 79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6944" h="797521">
                <a:moveTo>
                  <a:pt x="1161907" y="0"/>
                </a:moveTo>
                <a:lnTo>
                  <a:pt x="1161907" y="302508"/>
                </a:lnTo>
                <a:lnTo>
                  <a:pt x="0" y="302508"/>
                </a:lnTo>
                <a:lnTo>
                  <a:pt x="0" y="797521"/>
                </a:lnTo>
                <a:lnTo>
                  <a:pt x="130628" y="797521"/>
                </a:lnTo>
                <a:lnTo>
                  <a:pt x="130628" y="550015"/>
                </a:lnTo>
                <a:lnTo>
                  <a:pt x="2536944" y="550015"/>
                </a:lnTo>
                <a:lnTo>
                  <a:pt x="2536944" y="55001"/>
                </a:lnTo>
                <a:lnTo>
                  <a:pt x="2536944" y="27500"/>
                </a:lnTo>
                <a:lnTo>
                  <a:pt x="2536944" y="6875"/>
                </a:lnTo>
                <a:lnTo>
                  <a:pt x="1155031" y="6875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419872" y="379360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716016" y="357758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1"/>
                </a:solidFill>
              </a:rPr>
              <a:t>Anonymous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b="1" dirty="0" err="1" smtClean="0">
                <a:solidFill>
                  <a:schemeClr val="accent1"/>
                </a:solidFill>
              </a:rPr>
              <a:t>function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9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Here</a:t>
            </a:r>
            <a:r>
              <a:rPr lang="fr-FR" sz="2800" dirty="0" smtClean="0"/>
              <a:t> are </a:t>
            </a: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events</a:t>
            </a:r>
            <a:r>
              <a:rPr lang="fr-FR" sz="2800" dirty="0" smtClean="0"/>
              <a:t>. Just replace « </a:t>
            </a:r>
            <a:r>
              <a:rPr lang="fr-FR" sz="2800" dirty="0" err="1" smtClean="0"/>
              <a:t>handler</a:t>
            </a:r>
            <a:r>
              <a:rPr lang="fr-FR" sz="2800" dirty="0" smtClean="0"/>
              <a:t> » by the </a:t>
            </a:r>
            <a:r>
              <a:rPr lang="fr-FR" sz="2800" dirty="0" err="1" smtClean="0"/>
              <a:t>function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use: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389021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8"/>
                <a:gridCol w="5976664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Function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blur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baseline="0" dirty="0" err="1" smtClean="0"/>
                        <a:t>When</a:t>
                      </a:r>
                      <a:r>
                        <a:rPr lang="fr-FR" sz="1800" baseline="0" dirty="0" smtClean="0"/>
                        <a:t> the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loses</a:t>
                      </a:r>
                      <a:r>
                        <a:rPr lang="fr-FR" sz="1800" baseline="0" dirty="0" smtClean="0"/>
                        <a:t> focus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.change(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element’s</a:t>
                      </a:r>
                      <a:r>
                        <a:rPr lang="fr-FR" sz="1800" dirty="0" smtClean="0"/>
                        <a:t> value</a:t>
                      </a:r>
                      <a:r>
                        <a:rPr lang="fr-FR" sz="1800" baseline="0" dirty="0" smtClean="0"/>
                        <a:t> changes (</a:t>
                      </a:r>
                      <a:r>
                        <a:rPr lang="fr-FR" sz="1800" baseline="0" dirty="0" err="1" smtClean="0"/>
                        <a:t>checkbox</a:t>
                      </a:r>
                      <a:r>
                        <a:rPr lang="fr-FR" sz="1800" baseline="0" dirty="0" smtClean="0"/>
                        <a:t>, select, …)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.click(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clicked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.focus(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</a:t>
                      </a:r>
                      <a:r>
                        <a:rPr lang="fr-FR" sz="1800" baseline="0" dirty="0" smtClean="0"/>
                        <a:t> gains focus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submit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user </a:t>
                      </a:r>
                      <a:r>
                        <a:rPr lang="fr-FR" sz="1800" baseline="0" dirty="0" err="1" smtClean="0"/>
                        <a:t>attemps</a:t>
                      </a:r>
                      <a:r>
                        <a:rPr lang="fr-FR" sz="1800" baseline="0" dirty="0" smtClean="0"/>
                        <a:t> to </a:t>
                      </a:r>
                      <a:r>
                        <a:rPr lang="fr-FR" sz="1800" baseline="0" dirty="0" err="1" smtClean="0"/>
                        <a:t>submit</a:t>
                      </a:r>
                      <a:r>
                        <a:rPr lang="fr-FR" sz="1800" baseline="0" dirty="0" smtClean="0"/>
                        <a:t> a </a:t>
                      </a:r>
                      <a:r>
                        <a:rPr lang="fr-FR" sz="1800" baseline="0" dirty="0" err="1" smtClean="0"/>
                        <a:t>form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Here</a:t>
            </a:r>
            <a:r>
              <a:rPr lang="fr-FR" sz="2800" dirty="0" smtClean="0"/>
              <a:t> are </a:t>
            </a: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events</a:t>
            </a:r>
            <a:r>
              <a:rPr lang="fr-FR" sz="2800" dirty="0" smtClean="0"/>
              <a:t>. Just replace « </a:t>
            </a:r>
            <a:r>
              <a:rPr lang="fr-FR" sz="2800" dirty="0" err="1" smtClean="0"/>
              <a:t>handler</a:t>
            </a:r>
            <a:r>
              <a:rPr lang="fr-FR" sz="2800" dirty="0" smtClean="0"/>
              <a:t> » by the </a:t>
            </a:r>
            <a:r>
              <a:rPr lang="fr-FR" sz="2800" dirty="0" err="1" smtClean="0"/>
              <a:t>function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use: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387423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8"/>
                <a:gridCol w="5976664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Function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keydown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baseline="0" dirty="0" err="1" smtClean="0"/>
                        <a:t>When</a:t>
                      </a:r>
                      <a:r>
                        <a:rPr lang="fr-FR" sz="1800" baseline="0" dirty="0" smtClean="0"/>
                        <a:t> a key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pressed</a:t>
                      </a:r>
                      <a:r>
                        <a:rPr lang="fr-FR" sz="1800" baseline="0" dirty="0" smtClean="0"/>
                        <a:t> on the keyboard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keyup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a key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released</a:t>
                      </a:r>
                      <a:r>
                        <a:rPr lang="fr-FR" sz="1800" baseline="0" dirty="0" smtClean="0"/>
                        <a:t> on the keyboard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mouseover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cursor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over the </a:t>
                      </a:r>
                      <a:r>
                        <a:rPr lang="fr-FR" sz="1800" baseline="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mouseout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cursor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leaves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…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…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What</a:t>
            </a:r>
            <a:r>
              <a:rPr lang="fr-FR" sz="2800" dirty="0" smtClean="0"/>
              <a:t> </a:t>
            </a:r>
            <a:r>
              <a:rPr lang="fr-FR" sz="2800" dirty="0" err="1" smtClean="0"/>
              <a:t>does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 </a:t>
            </a:r>
            <a:r>
              <a:rPr lang="fr-FR" sz="2800" dirty="0" err="1" smtClean="0"/>
              <a:t>snippet</a:t>
            </a:r>
            <a:r>
              <a:rPr lang="fr-FR" sz="2800" dirty="0" smtClean="0"/>
              <a:t> do?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993404"/>
            <a:ext cx="8785225" cy="27363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"form"</a:t>
            </a:r>
            <a:r>
              <a:rPr lang="en-US" sz="1600" b="1" dirty="0">
                <a:latin typeface="Courier New"/>
                <a:cs typeface="Courier New"/>
              </a:rPr>
              <a:t>).submit(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</a:t>
            </a:r>
            <a:r>
              <a:rPr lang="en-US" sz="1600" b="1" dirty="0" smtClean="0">
                <a:latin typeface="Courier New"/>
                <a:cs typeface="Courier New"/>
              </a:rPr>
              <a:t>{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if </a:t>
            </a:r>
            <a:r>
              <a:rPr lang="en-US" sz="1600" b="1" dirty="0">
                <a:latin typeface="Courier New"/>
                <a:cs typeface="Courier New"/>
              </a:rPr>
              <a:t>($(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input:first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val</a:t>
            </a:r>
            <a:r>
              <a:rPr lang="en-US" sz="1600" b="1" dirty="0">
                <a:latin typeface="Courier New"/>
                <a:cs typeface="Courier New"/>
              </a:rPr>
              <a:t>() ==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”admin"</a:t>
            </a:r>
            <a:r>
              <a:rPr lang="en-US" sz="1600" b="1" dirty="0">
                <a:latin typeface="Courier New"/>
                <a:cs typeface="Courier New"/>
              </a:rPr>
              <a:t>) </a:t>
            </a:r>
            <a:r>
              <a:rPr lang="en-US" sz="1600" b="1" dirty="0" smtClean="0">
                <a:latin typeface="Courier New"/>
                <a:cs typeface="Courier New"/>
              </a:rPr>
              <a:t>{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span"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smtClean="0">
                <a:latin typeface="Courier New"/>
                <a:cs typeface="Courier New"/>
              </a:rPr>
              <a:t>text(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"Welcome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Mr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Admin"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r>
              <a:rPr lang="en-US" sz="1600" b="1" dirty="0">
                <a:latin typeface="Courier New"/>
                <a:cs typeface="Courier New"/>
              </a:rPr>
              <a:t>.show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br>
              <a:rPr lang="en-US" sz="1600" b="1" dirty="0" smtClean="0">
                <a:latin typeface="Courier New"/>
                <a:cs typeface="Courier New"/>
              </a:rPr>
            </a:b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1600" b="1" dirty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en-US" sz="1600" b="1" dirty="0">
              <a:latin typeface="Courier New"/>
              <a:cs typeface="Courier New"/>
            </a:endParaRPr>
          </a:p>
          <a:p>
            <a:endParaRPr lang="en-US" sz="1600" b="1" dirty="0" smtClean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input:first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"red"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span"</a:t>
            </a:r>
            <a:r>
              <a:rPr lang="en-US" sz="1600" b="1" dirty="0">
                <a:latin typeface="Courier New"/>
                <a:cs typeface="Courier New"/>
              </a:rPr>
              <a:t>).text(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"Not valid!"</a:t>
            </a:r>
            <a:r>
              <a:rPr lang="en-US" sz="1600" b="1" dirty="0">
                <a:latin typeface="Courier New"/>
                <a:cs typeface="Courier New"/>
              </a:rPr>
              <a:t>).show().</a:t>
            </a:r>
            <a:r>
              <a:rPr lang="en-US" sz="1600" b="1" dirty="0" err="1">
                <a:latin typeface="Courier New"/>
                <a:cs typeface="Courier New"/>
              </a:rPr>
              <a:t>fadeOut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3366FF"/>
                </a:solidFill>
                <a:latin typeface="Courier New"/>
                <a:cs typeface="Courier New"/>
              </a:rPr>
              <a:t>1000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1600" b="1" dirty="0" smtClean="0">
                <a:latin typeface="Courier New"/>
                <a:cs typeface="Courier New"/>
              </a:rPr>
              <a:t>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1126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/>
              <a:t> </a:t>
            </a:r>
            <a:r>
              <a:rPr lang="fr-FR" i="1" dirty="0" smtClean="0"/>
              <a:t>« </a:t>
            </a:r>
            <a:r>
              <a:rPr lang="fr-FR" i="1" dirty="0" err="1" smtClean="0"/>
              <a:t>this</a:t>
            </a:r>
            <a:r>
              <a:rPr lang="fr-FR" i="1" dirty="0" smtClean="0"/>
              <a:t> »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provides</a:t>
            </a:r>
            <a:r>
              <a:rPr lang="fr-FR" sz="2800" dirty="0" smtClean="0"/>
              <a:t> the </a:t>
            </a:r>
            <a:r>
              <a:rPr lang="fr-FR" sz="2800" b="1" dirty="0" err="1" smtClean="0"/>
              <a:t>this</a:t>
            </a:r>
            <a:r>
              <a:rPr lang="fr-FR" sz="2800" dirty="0" smtClean="0"/>
              <a:t> keyword</a:t>
            </a:r>
          </a:p>
          <a:p>
            <a:r>
              <a:rPr lang="fr-FR" sz="2800" dirty="0" err="1" smtClean="0"/>
              <a:t>Refers</a:t>
            </a:r>
            <a:r>
              <a:rPr lang="fr-FR" sz="2800" dirty="0" smtClean="0"/>
              <a:t> to the </a:t>
            </a:r>
            <a:r>
              <a:rPr lang="fr-FR" sz="2800" dirty="0" err="1" smtClean="0"/>
              <a:t>selected</a:t>
            </a:r>
            <a:r>
              <a:rPr lang="fr-FR" sz="2800" dirty="0" smtClean="0"/>
              <a:t>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inside</a:t>
            </a:r>
            <a:r>
              <a:rPr lang="fr-FR" sz="2800" dirty="0" smtClean="0"/>
              <a:t> </a:t>
            </a:r>
            <a:r>
              <a:rPr lang="fr-FR" sz="2800" dirty="0" err="1" smtClean="0"/>
              <a:t>nested</a:t>
            </a:r>
            <a:r>
              <a:rPr lang="fr-FR" sz="2800" dirty="0" smtClean="0"/>
              <a:t> </a:t>
            </a:r>
            <a:r>
              <a:rPr lang="fr-FR" sz="2800" dirty="0" err="1" smtClean="0"/>
              <a:t>functions</a:t>
            </a: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353444"/>
            <a:ext cx="8785225" cy="27363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Rock Paper Scissors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Lezard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Spock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One Two Three Four Five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div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".test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).hover(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{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this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"pink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Refers to the .test element actually </a:t>
            </a:r>
            <a:r>
              <a:rPr lang="en-US" sz="1600" b="1" dirty="0">
                <a:solidFill>
                  <a:srgbClr val="00B050"/>
                </a:solidFill>
                <a:latin typeface="Courier New"/>
                <a:cs typeface="Courier New"/>
              </a:rPr>
              <a:t>being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hovered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{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this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"black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Same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http://www.esibytes.com/wp-content/uploads/2010/04/Electronic_Discovery_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2353444"/>
            <a:ext cx="3384376" cy="25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Did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notice in the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</a:t>
            </a:r>
            <a:r>
              <a:rPr lang="fr-FR" sz="2800" dirty="0" err="1" smtClean="0"/>
              <a:t>example</a:t>
            </a:r>
            <a:r>
              <a:rPr lang="fr-FR" sz="2800" dirty="0" smtClean="0"/>
              <a:t>?</a:t>
            </a:r>
          </a:p>
          <a:p>
            <a:pPr lvl="1"/>
            <a:r>
              <a:rPr lang="fr-FR" sz="2400" dirty="0" smtClean="0"/>
              <a:t>The « </a:t>
            </a:r>
            <a:r>
              <a:rPr lang="fr-FR" sz="2400" dirty="0" err="1" smtClean="0"/>
              <a:t>hover</a:t>
            </a:r>
            <a:r>
              <a:rPr lang="fr-FR" sz="2400" dirty="0" smtClean="0"/>
              <a:t> »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  <a:r>
              <a:rPr lang="fr-FR" sz="2400" dirty="0" err="1" smtClean="0"/>
              <a:t>took</a:t>
            </a:r>
            <a:r>
              <a:rPr lang="fr-FR" sz="2400" dirty="0" smtClean="0"/>
              <a:t> </a:t>
            </a:r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 err="1" smtClean="0"/>
              <a:t>anonymous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in </a:t>
            </a:r>
            <a:r>
              <a:rPr lang="fr-FR" sz="2400" dirty="0" err="1" smtClean="0"/>
              <a:t>parameter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dirty="0" smtClean="0"/>
              <a:t>The first one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launched</a:t>
            </a:r>
            <a:r>
              <a:rPr lang="fr-FR" sz="2800" dirty="0" smtClean="0"/>
              <a:t> </a:t>
            </a:r>
            <a:r>
              <a:rPr lang="fr-FR" sz="2800" dirty="0" err="1" smtClean="0"/>
              <a:t>when</a:t>
            </a:r>
            <a:r>
              <a:rPr lang="fr-FR" sz="2800" dirty="0" smtClean="0"/>
              <a:t> the </a:t>
            </a:r>
            <a:r>
              <a:rPr lang="fr-FR" sz="2800" dirty="0" err="1" smtClean="0"/>
              <a:t>event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raised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dirty="0" smtClean="0"/>
              <a:t>The second one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called</a:t>
            </a:r>
            <a:r>
              <a:rPr lang="fr-FR" sz="2800" dirty="0" smtClean="0"/>
              <a:t> </a:t>
            </a:r>
            <a:r>
              <a:rPr lang="fr-FR" sz="2800" b="1" dirty="0" smtClean="0"/>
              <a:t>callback</a:t>
            </a:r>
            <a:r>
              <a:rPr lang="fr-FR" sz="2800" dirty="0" smtClean="0"/>
              <a:t> </a:t>
            </a:r>
            <a:r>
              <a:rPr lang="fr-FR" sz="2800" dirty="0" err="1" smtClean="0"/>
              <a:t>function</a:t>
            </a:r>
            <a:endParaRPr lang="fr-FR" sz="2800" dirty="0" smtClean="0"/>
          </a:p>
          <a:p>
            <a:pPr lvl="1"/>
            <a:r>
              <a:rPr lang="fr-FR" sz="2400" dirty="0" err="1" smtClean="0"/>
              <a:t>Executed</a:t>
            </a:r>
            <a:r>
              <a:rPr lang="fr-FR" sz="2400" dirty="0" smtClean="0"/>
              <a:t> </a:t>
            </a:r>
            <a:r>
              <a:rPr lang="fr-FR" sz="2400" dirty="0" err="1" smtClean="0"/>
              <a:t>when</a:t>
            </a:r>
            <a:r>
              <a:rPr lang="fr-FR" sz="2400" dirty="0" smtClean="0"/>
              <a:t> the </a:t>
            </a:r>
            <a:r>
              <a:rPr lang="fr-FR" sz="2400" dirty="0" err="1" smtClean="0"/>
              <a:t>event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finished</a:t>
            </a:r>
            <a:endParaRPr lang="fr-FR" sz="2400" dirty="0" smtClean="0"/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13314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9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Most </a:t>
            </a:r>
            <a:r>
              <a:rPr lang="fr-FR" sz="2800" dirty="0" err="1" smtClean="0"/>
              <a:t>functions</a:t>
            </a:r>
            <a:r>
              <a:rPr lang="fr-FR" sz="2800" dirty="0" smtClean="0"/>
              <a:t> </a:t>
            </a:r>
            <a:r>
              <a:rPr lang="fr-FR" sz="2800" dirty="0" err="1" smtClean="0"/>
              <a:t>that</a:t>
            </a:r>
            <a:r>
              <a:rPr lang="fr-FR" sz="2800" dirty="0" smtClean="0"/>
              <a:t> </a:t>
            </a:r>
            <a:r>
              <a:rPr lang="fr-FR" sz="2800" dirty="0" err="1" smtClean="0"/>
              <a:t>accept</a:t>
            </a:r>
            <a:r>
              <a:rPr lang="fr-FR" sz="2800" dirty="0" smtClean="0"/>
              <a:t> callbacks are animation </a:t>
            </a:r>
            <a:r>
              <a:rPr lang="fr-FR" sz="2800" dirty="0" err="1" smtClean="0"/>
              <a:t>ones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i="1" dirty="0" err="1" smtClean="0"/>
              <a:t>fadeIn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fadeOut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slideUp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slideDown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dirty="0" smtClean="0"/>
              <a:t>…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563888" y="2137420"/>
            <a:ext cx="5328592" cy="29523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Rock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Paper Scissors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Lezard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Spock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div&gt;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slideUp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3366FF"/>
                </a:solidFill>
                <a:latin typeface="Courier New"/>
                <a:cs typeface="Courier New"/>
              </a:rPr>
              <a:t>1234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latin typeface="Courier New"/>
                <a:cs typeface="Courier New"/>
              </a:rPr>
              <a:t>){ </a:t>
            </a:r>
            <a:endParaRPr lang="en-US" sz="1600" b="1" dirty="0">
              <a:latin typeface="Courier New"/>
              <a:cs typeface="Courier New"/>
            </a:endParaRP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alert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"You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closed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the div."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5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Create</a:t>
            </a:r>
            <a:r>
              <a:rPr lang="fr-FR" sz="2800" dirty="0" smtClean="0"/>
              <a:t> a new </a:t>
            </a:r>
            <a:r>
              <a:rPr lang="fr-FR" sz="2800" dirty="0" err="1" smtClean="0"/>
              <a:t>webpage</a:t>
            </a:r>
            <a:r>
              <a:rPr lang="fr-FR" sz="2800" dirty="0" smtClean="0"/>
              <a:t> </a:t>
            </a:r>
            <a:r>
              <a:rPr lang="fr-FR" sz="2800" dirty="0" err="1" smtClean="0"/>
              <a:t>named</a:t>
            </a:r>
            <a:r>
              <a:rPr lang="fr-FR" sz="2800" dirty="0" smtClean="0"/>
              <a:t> </a:t>
            </a:r>
            <a:r>
              <a:rPr lang="fr-FR" sz="2800" b="1" dirty="0" smtClean="0"/>
              <a:t>solar_system.html</a:t>
            </a:r>
          </a:p>
          <a:p>
            <a:r>
              <a:rPr lang="fr-FR" sz="2800" dirty="0" smtClean="0"/>
              <a:t>The HTML must </a:t>
            </a:r>
            <a:r>
              <a:rPr lang="fr-FR" sz="2800" dirty="0" err="1" smtClean="0"/>
              <a:t>just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an </a:t>
            </a:r>
            <a:br>
              <a:rPr lang="fr-FR" sz="2800" dirty="0" smtClean="0"/>
            </a:br>
            <a:r>
              <a:rPr lang="fr-FR" sz="2800" dirty="0" err="1" smtClean="0"/>
              <a:t>unordered</a:t>
            </a:r>
            <a:r>
              <a:rPr lang="fr-FR" sz="2800" dirty="0" smtClean="0"/>
              <a:t> </a:t>
            </a:r>
            <a:r>
              <a:rPr lang="fr-FR" sz="2800" dirty="0" err="1" smtClean="0"/>
              <a:t>list</a:t>
            </a:r>
            <a:r>
              <a:rPr lang="fr-FR" sz="2800" dirty="0" smtClean="0"/>
              <a:t> of images</a:t>
            </a:r>
          </a:p>
          <a:p>
            <a:r>
              <a:rPr lang="fr-FR" sz="2800" dirty="0" smtClean="0"/>
              <a:t>Use CSS to </a:t>
            </a:r>
            <a:r>
              <a:rPr lang="fr-FR" sz="2800" dirty="0" err="1" smtClean="0"/>
              <a:t>make</a:t>
            </a:r>
            <a:r>
              <a:rPr lang="fr-FR" sz="2800" dirty="0" smtClean="0"/>
              <a:t> </a:t>
            </a:r>
            <a:br>
              <a:rPr lang="fr-FR" sz="2800" dirty="0" smtClean="0"/>
            </a:br>
            <a:r>
              <a:rPr lang="fr-FR" sz="2800" dirty="0" smtClean="0"/>
              <a:t>the page look </a:t>
            </a:r>
            <a:r>
              <a:rPr lang="fr-FR" sz="2800" dirty="0" err="1" smtClean="0"/>
              <a:t>like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 :</a:t>
            </a:r>
          </a:p>
          <a:p>
            <a:endParaRPr lang="fr-FR" sz="2800" dirty="0"/>
          </a:p>
          <a:p>
            <a:r>
              <a:rPr lang="fr-FR" sz="2800" dirty="0" smtClean="0"/>
              <a:t>The </a:t>
            </a:r>
            <a:r>
              <a:rPr lang="fr-FR" sz="2800" dirty="0" err="1" smtClean="0"/>
              <a:t>pictures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need</a:t>
            </a:r>
            <a:r>
              <a:rPr lang="fr-FR" sz="2800" dirty="0" smtClean="0"/>
              <a:t> are on</a:t>
            </a:r>
            <a:br>
              <a:rPr lang="fr-FR" sz="2800" dirty="0" smtClean="0"/>
            </a:br>
            <a:r>
              <a:rPr lang="fr-FR" sz="2800" b="1" dirty="0" smtClean="0"/>
              <a:t>courses.supinfo.com</a:t>
            </a:r>
            <a:endParaRPr lang="fr-FR" sz="2800" b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5" name="Picture 5" descr="Screen shot 2011-01-07 at 4.1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797862"/>
            <a:ext cx="3456384" cy="3624170"/>
          </a:xfrm>
          <a:prstGeom prst="rect">
            <a:avLst/>
          </a:prstGeom>
        </p:spPr>
      </p:pic>
      <p:pic>
        <p:nvPicPr>
          <p:cNvPr id="8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(2/2)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When</a:t>
            </a:r>
            <a:r>
              <a:rPr lang="fr-FR" sz="2800" dirty="0" smtClean="0"/>
              <a:t> </a:t>
            </a:r>
            <a:r>
              <a:rPr lang="fr-FR" sz="2800" dirty="0" err="1" smtClean="0"/>
              <a:t>your</a:t>
            </a:r>
            <a:r>
              <a:rPr lang="fr-FR" sz="2800" dirty="0" smtClean="0"/>
              <a:t> mouse passes over an image:</a:t>
            </a:r>
          </a:p>
          <a:p>
            <a:pPr lvl="1"/>
            <a:r>
              <a:rPr lang="fr-FR" sz="2400" dirty="0" smtClean="0"/>
              <a:t>It has to </a:t>
            </a:r>
            <a:r>
              <a:rPr lang="fr-FR" sz="2400" dirty="0" err="1" smtClean="0"/>
              <a:t>become</a:t>
            </a:r>
            <a:r>
              <a:rPr lang="fr-FR" sz="2400" dirty="0" smtClean="0"/>
              <a:t> </a:t>
            </a:r>
            <a:r>
              <a:rPr lang="fr-FR" sz="2400" dirty="0" err="1" smtClean="0"/>
              <a:t>darker</a:t>
            </a:r>
            <a:r>
              <a:rPr lang="fr-FR" sz="2400" dirty="0" smtClean="0"/>
              <a:t> and display the </a:t>
            </a:r>
            <a:r>
              <a:rPr lang="fr-FR" sz="2400" dirty="0" err="1" smtClean="0"/>
              <a:t>planet</a:t>
            </a:r>
            <a:r>
              <a:rPr lang="fr-FR" sz="2400" dirty="0" smtClean="0"/>
              <a:t> </a:t>
            </a:r>
            <a:r>
              <a:rPr lang="fr-FR" sz="2400" dirty="0" err="1" smtClean="0"/>
              <a:t>name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5" name="Picture 9" descr="Screen shot 2011-01-07 at 4.17.5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200" y="2065412"/>
            <a:ext cx="3197223" cy="3352428"/>
          </a:xfrm>
          <a:prstGeom prst="rect">
            <a:avLst/>
          </a:prstGeom>
        </p:spPr>
      </p:pic>
      <p:pic>
        <p:nvPicPr>
          <p:cNvPr id="6" name="Picture 10" descr="Screen shot 2011-01-07 at 4.18.0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79740"/>
            <a:ext cx="3183557" cy="3338099"/>
          </a:xfrm>
          <a:prstGeom prst="rect">
            <a:avLst/>
          </a:prstGeom>
        </p:spPr>
      </p:pic>
      <p:pic>
        <p:nvPicPr>
          <p:cNvPr id="8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5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provides</a:t>
            </a:r>
            <a:r>
              <a:rPr lang="fr-FR" sz="2800" dirty="0" smtClean="0"/>
              <a:t> </a:t>
            </a:r>
            <a:r>
              <a:rPr lang="fr-FR" sz="2800" dirty="0" err="1" smtClean="0"/>
              <a:t>methods</a:t>
            </a:r>
            <a:r>
              <a:rPr lang="fr-FR" sz="2800" dirty="0" smtClean="0"/>
              <a:t> to </a:t>
            </a:r>
            <a:r>
              <a:rPr lang="fr-FR" sz="2800" dirty="0" err="1" smtClean="0"/>
              <a:t>add</a:t>
            </a:r>
            <a:r>
              <a:rPr lang="fr-FR" sz="2800" dirty="0" smtClean="0"/>
              <a:t>, </a:t>
            </a:r>
            <a:r>
              <a:rPr lang="fr-FR" sz="2800" dirty="0" err="1" smtClean="0"/>
              <a:t>retrieve</a:t>
            </a:r>
            <a:r>
              <a:rPr lang="fr-FR" sz="2800" dirty="0" smtClean="0"/>
              <a:t>, </a:t>
            </a:r>
            <a:r>
              <a:rPr lang="fr-FR" sz="2800" dirty="0" err="1" smtClean="0"/>
              <a:t>edit</a:t>
            </a:r>
            <a:r>
              <a:rPr lang="fr-FR" sz="2800" dirty="0" smtClean="0"/>
              <a:t> and </a:t>
            </a:r>
            <a:r>
              <a:rPr lang="fr-FR" sz="2800" dirty="0" err="1" smtClean="0"/>
              <a:t>remove</a:t>
            </a:r>
            <a:r>
              <a:rPr lang="fr-FR" sz="2800" dirty="0" smtClean="0"/>
              <a:t> HTML content</a:t>
            </a:r>
          </a:p>
          <a:p>
            <a:endParaRPr lang="fr-FR" sz="2800" dirty="0"/>
          </a:p>
          <a:p>
            <a:r>
              <a:rPr lang="fr-FR" sz="2800" dirty="0" err="1" smtClean="0"/>
              <a:t>We’re</a:t>
            </a:r>
            <a:r>
              <a:rPr lang="fr-FR" sz="2800" dirty="0" smtClean="0"/>
              <a:t> </a:t>
            </a:r>
            <a:r>
              <a:rPr lang="fr-FR" sz="2800" dirty="0" err="1" smtClean="0"/>
              <a:t>going</a:t>
            </a:r>
            <a:r>
              <a:rPr lang="fr-FR" sz="2800" dirty="0" smtClean="0"/>
              <a:t> to </a:t>
            </a:r>
            <a:r>
              <a:rPr lang="fr-FR" sz="2800" dirty="0" err="1" smtClean="0"/>
              <a:t>discover</a:t>
            </a:r>
            <a:r>
              <a:rPr lang="fr-FR" sz="2800" dirty="0" smtClean="0"/>
              <a:t> and </a:t>
            </a:r>
            <a:r>
              <a:rPr lang="fr-FR" sz="2800" dirty="0" err="1" smtClean="0"/>
              <a:t>explain</a:t>
            </a:r>
            <a:r>
              <a:rPr lang="fr-FR" sz="2800" dirty="0" smtClean="0"/>
              <a:t> </a:t>
            </a:r>
            <a:r>
              <a:rPr lang="fr-FR" sz="2800" dirty="0" err="1" smtClean="0"/>
              <a:t>them</a:t>
            </a:r>
            <a:r>
              <a:rPr lang="fr-FR" sz="2800" dirty="0" smtClean="0"/>
              <a:t>!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208" y="3251516"/>
            <a:ext cx="2450976" cy="18382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Textual</a:t>
            </a:r>
            <a:r>
              <a:rPr lang="fr-FR" dirty="0" smtClean="0"/>
              <a:t>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text</a:t>
            </a:r>
            <a:r>
              <a:rPr lang="fr-FR" sz="2800" i="1" dirty="0" smtClean="0"/>
              <a:t>()</a:t>
            </a:r>
          </a:p>
          <a:p>
            <a:pPr lvl="1"/>
            <a:r>
              <a:rPr lang="fr-FR" sz="2400" dirty="0" err="1" smtClean="0"/>
              <a:t>Get</a:t>
            </a:r>
            <a:r>
              <a:rPr lang="fr-FR" sz="2400" dirty="0" smtClean="0"/>
              <a:t> the </a:t>
            </a:r>
            <a:r>
              <a:rPr lang="fr-FR" sz="2400" dirty="0" err="1" smtClean="0"/>
              <a:t>combined</a:t>
            </a:r>
            <a:r>
              <a:rPr lang="fr-FR" sz="2400" dirty="0" smtClean="0"/>
              <a:t> </a:t>
            </a:r>
            <a:r>
              <a:rPr lang="fr-FR" sz="2400" dirty="0" err="1" smtClean="0"/>
              <a:t>text</a:t>
            </a:r>
            <a:r>
              <a:rPr lang="fr-FR" sz="2400" dirty="0" smtClean="0"/>
              <a:t> contents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, </a:t>
            </a:r>
            <a:r>
              <a:rPr lang="fr-FR" sz="2400" dirty="0" err="1" smtClean="0"/>
              <a:t>including</a:t>
            </a:r>
            <a:r>
              <a:rPr lang="fr-FR" sz="2400" dirty="0" smtClean="0"/>
              <a:t> </a:t>
            </a:r>
            <a:r>
              <a:rPr lang="fr-FR" sz="2400" dirty="0" err="1" smtClean="0"/>
              <a:t>their</a:t>
            </a:r>
            <a:r>
              <a:rPr lang="fr-FR" sz="2400" dirty="0" smtClean="0"/>
              <a:t> descendants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713484"/>
            <a:ext cx="8785225" cy="23762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Hello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world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text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).text();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alert(text);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082466"/>
            <a:ext cx="34480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Textual</a:t>
            </a:r>
            <a:r>
              <a:rPr lang="fr-FR" dirty="0" smtClean="0"/>
              <a:t>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text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Set the content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to the </a:t>
            </a:r>
            <a:r>
              <a:rPr lang="fr-FR" sz="2400" dirty="0" err="1" smtClean="0"/>
              <a:t>specified</a:t>
            </a:r>
            <a:r>
              <a:rPr lang="fr-FR" sz="2400" dirty="0" smtClean="0"/>
              <a:t> </a:t>
            </a:r>
            <a:r>
              <a:rPr lang="fr-FR" sz="2400" dirty="0" err="1" smtClean="0"/>
              <a:t>text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).text(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"&lt;span&gt;Hello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!&lt;/span&gt;"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&amp;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lt;span&amp;gt;Hello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!&amp;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lt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;/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span&amp;gt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;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</p:txBody>
      </p:sp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.html()</a:t>
            </a:r>
          </a:p>
          <a:p>
            <a:pPr lvl="1"/>
            <a:r>
              <a:rPr lang="fr-FR" sz="2400" dirty="0" err="1" smtClean="0"/>
              <a:t>Get</a:t>
            </a:r>
            <a:r>
              <a:rPr lang="fr-FR" sz="2400" dirty="0" smtClean="0"/>
              <a:t> the HTML contents of the first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641476"/>
            <a:ext cx="8785225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text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).html();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alert(text);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22" y="3289548"/>
            <a:ext cx="34480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8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Presentation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8713"/>
            <a:ext cx="8280920" cy="4230687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Library designed to simplify the use of JavaScript</a:t>
            </a:r>
            <a:endParaRPr lang="en-US" sz="2800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First release in 2006 by John </a:t>
            </a:r>
            <a:r>
              <a:rPr lang="en-US" dirty="0" err="1" smtClean="0">
                <a:ea typeface="ＭＳ Ｐゴシック" pitchFamily="34" charset="-128"/>
              </a:rPr>
              <a:t>Resig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Actual version: 1.7.x</a:t>
            </a:r>
          </a:p>
          <a:p>
            <a:pPr lvl="1"/>
            <a:endParaRPr lang="en-US" sz="28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The most popular JavaScript library !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Used by over 31% of the 10 000 most visited websites</a:t>
            </a:r>
          </a:p>
          <a:p>
            <a:endParaRPr lang="en-US" sz="2800" dirty="0" smtClean="0">
              <a:ea typeface="ＭＳ Ｐゴシック" pitchFamily="34" charset="-128"/>
            </a:endParaRPr>
          </a:p>
          <a:p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Discovery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2559050" y="1746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180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1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.html(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Set the HTML contents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).html(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"&lt;span&gt;Hello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!&lt;/span&gt;"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</p:txBody>
      </p:sp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replaceWith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Replace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err="1" smtClean="0"/>
              <a:t>provided</a:t>
            </a:r>
            <a:r>
              <a:rPr lang="fr-FR" sz="2400" dirty="0" smtClean="0"/>
              <a:t> new content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replaceWith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"&lt;p&gt;Hello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!&lt;/p&gt;"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&lt;/p&gt;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5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inside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2800" i="1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prepend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some</a:t>
            </a:r>
            <a:r>
              <a:rPr lang="fr-FR" sz="2400" dirty="0" smtClean="0"/>
              <a:t> content </a:t>
            </a:r>
            <a:r>
              <a:rPr lang="fr-FR" sz="2400" dirty="0" err="1" smtClean="0"/>
              <a:t>at</a:t>
            </a:r>
            <a:r>
              <a:rPr lang="fr-FR" sz="2400" dirty="0" smtClean="0"/>
              <a:t> the </a:t>
            </a:r>
            <a:r>
              <a:rPr lang="fr-FR" sz="2400" dirty="0" err="1" smtClean="0"/>
              <a:t>beginning</a:t>
            </a:r>
            <a:r>
              <a:rPr lang="fr-FR" sz="2400" dirty="0" smtClean="0"/>
              <a:t>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i="1" dirty="0" smtClean="0"/>
              <a:t>.append(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some</a:t>
            </a:r>
            <a:r>
              <a:rPr lang="fr-FR" sz="2400" dirty="0" smtClean="0"/>
              <a:t> content </a:t>
            </a:r>
            <a:r>
              <a:rPr lang="fr-FR" sz="2400" dirty="0" err="1" smtClean="0"/>
              <a:t>at</a:t>
            </a:r>
            <a:r>
              <a:rPr lang="fr-FR" sz="2400" dirty="0" smtClean="0"/>
              <a:t> the end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14338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inside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1921396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).prepend(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&gt;Before&lt;/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).append(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&gt;After&lt;/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ＭＳ Ｐゴシック" pitchFamily="1" charset="-128"/>
                <a:cs typeface="Courier New"/>
              </a:rPr>
              <a:t>Before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After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&gt;&lt;/p&gt;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4" y="4081636"/>
            <a:ext cx="1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outside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insertBefore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selector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every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before</a:t>
            </a:r>
            <a:r>
              <a:rPr lang="fr-FR" sz="2400" dirty="0" smtClean="0"/>
              <a:t> the </a:t>
            </a:r>
            <a:r>
              <a:rPr lang="fr-FR" sz="2400" dirty="0" err="1" smtClean="0"/>
              <a:t>target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insertAfter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selector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every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after</a:t>
            </a:r>
            <a:r>
              <a:rPr lang="fr-FR" sz="2400" dirty="0" smtClean="0"/>
              <a:t> the </a:t>
            </a:r>
            <a:r>
              <a:rPr lang="fr-FR" sz="2400" dirty="0" err="1" smtClean="0"/>
              <a:t>target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7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outside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1849388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&gt;Before&lt;/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insertBefore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&gt;After&lt;/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insertAfter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ＭＳ Ｐゴシック" pitchFamily="1" charset="-128"/>
                <a:cs typeface="Courier New"/>
              </a:rPr>
              <a:t>Before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&gt;&lt;p&gt;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After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4" y="4009628"/>
            <a:ext cx="1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Wrappers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wrap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wrappingElement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err="1" smtClean="0"/>
              <a:t>Wrap</a:t>
            </a:r>
            <a:r>
              <a:rPr lang="fr-FR" sz="2400" dirty="0" smtClean="0"/>
              <a:t> an HTML structure </a:t>
            </a:r>
            <a:r>
              <a:rPr lang="fr-FR" sz="2400" dirty="0" err="1" smtClean="0"/>
              <a:t>around</a:t>
            </a:r>
            <a:r>
              <a:rPr lang="fr-FR" sz="2400" dirty="0" smtClean="0"/>
              <a:t>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6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Wrappers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057300"/>
            <a:ext cx="8802226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endParaRPr lang="en-US" sz="1600" b="1" dirty="0" smtClean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.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".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).wrap(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"&lt;div id='barney' /&gt;"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3" name="Rectangle à coins arrondis 4"/>
          <p:cNvSpPr/>
          <p:nvPr/>
        </p:nvSpPr>
        <p:spPr>
          <a:xfrm>
            <a:off x="179512" y="3217540"/>
            <a:ext cx="8802226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"barney"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"barney"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</p:txBody>
      </p:sp>
      <p:sp>
        <p:nvSpPr>
          <p:cNvPr id="7" name="Down Arrow 6"/>
          <p:cNvSpPr/>
          <p:nvPr/>
        </p:nvSpPr>
        <p:spPr>
          <a:xfrm>
            <a:off x="6156176" y="2713484"/>
            <a:ext cx="360040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Copy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.clone()</a:t>
            </a:r>
          </a:p>
          <a:p>
            <a:pPr lvl="1"/>
            <a:r>
              <a:rPr lang="fr-FR" sz="2400" dirty="0" err="1" smtClean="0"/>
              <a:t>Create</a:t>
            </a:r>
            <a:r>
              <a:rPr lang="fr-FR" sz="2400" dirty="0" smtClean="0"/>
              <a:t> a </a:t>
            </a:r>
            <a:r>
              <a:rPr lang="fr-FR" sz="2400" dirty="0" err="1" smtClean="0"/>
              <a:t>deep</a:t>
            </a:r>
            <a:r>
              <a:rPr lang="fr-FR" sz="2400" dirty="0" smtClean="0"/>
              <a:t> copy of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14" name="Rectangle à coins arrondis 5"/>
          <p:cNvSpPr/>
          <p:nvPr/>
        </p:nvSpPr>
        <p:spPr>
          <a:xfrm>
            <a:off x="162262" y="2137420"/>
            <a:ext cx="8802226" cy="17281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Kage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bunshin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no 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jutsu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”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".test"</a:t>
            </a:r>
            <a:r>
              <a:rPr lang="en-US" sz="1600" b="1" dirty="0">
                <a:latin typeface="Courier New"/>
                <a:cs typeface="Courier New"/>
              </a:rPr>
              <a:t>).clone().</a:t>
            </a:r>
            <a:r>
              <a:rPr lang="en-US" sz="1600" b="1" dirty="0" err="1">
                <a:latin typeface="Courier New"/>
                <a:cs typeface="Courier New"/>
              </a:rPr>
              <a:t>appendTo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"body"</a:t>
            </a:r>
            <a:r>
              <a:rPr lang="en-US" sz="1600" b="1" dirty="0">
                <a:latin typeface="Courier New"/>
                <a:cs typeface="Courier New"/>
              </a:rPr>
              <a:t>)</a:t>
            </a:r>
            <a:r>
              <a:rPr lang="en-US" sz="1600" b="1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".test"</a:t>
            </a:r>
            <a:r>
              <a:rPr lang="en-US" sz="1600" b="1" dirty="0">
                <a:latin typeface="Courier New"/>
                <a:cs typeface="Courier New"/>
              </a:rPr>
              <a:t>).clone().</a:t>
            </a:r>
            <a:r>
              <a:rPr lang="en-US" sz="1600" b="1" dirty="0" err="1">
                <a:latin typeface="Courier New"/>
                <a:cs typeface="Courier New"/>
              </a:rPr>
              <a:t>appendTo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"body"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5" name="Rectangle à coins arrondis 5"/>
          <p:cNvSpPr/>
          <p:nvPr/>
        </p:nvSpPr>
        <p:spPr>
          <a:xfrm>
            <a:off x="162262" y="4009628"/>
            <a:ext cx="8802226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&lt;/p&gt;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156176" y="3649588"/>
            <a:ext cx="360040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Remove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remove</a:t>
            </a:r>
            <a:r>
              <a:rPr lang="fr-FR" sz="2800" i="1" dirty="0" smtClean="0"/>
              <a:t>()</a:t>
            </a:r>
          </a:p>
          <a:p>
            <a:pPr lvl="1"/>
            <a:r>
              <a:rPr lang="fr-FR" sz="2400" dirty="0" err="1" smtClean="0"/>
              <a:t>Remove</a:t>
            </a:r>
            <a:r>
              <a:rPr lang="fr-FR" sz="2400" dirty="0" smtClean="0"/>
              <a:t>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the DOM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2209428"/>
            <a:ext cx="8785225" cy="18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p:not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(.test)"</a:t>
            </a:r>
            <a:r>
              <a:rPr lang="en-US" sz="1600" b="1" dirty="0">
                <a:latin typeface="Courier New"/>
                <a:cs typeface="Courier New"/>
              </a:rPr>
              <a:t>).remove();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369668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</p:txBody>
      </p:sp>
      <p:sp>
        <p:nvSpPr>
          <p:cNvPr id="9" name="Down Arrow 8"/>
          <p:cNvSpPr/>
          <p:nvPr/>
        </p:nvSpPr>
        <p:spPr>
          <a:xfrm>
            <a:off x="6156176" y="3793604"/>
            <a:ext cx="360040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Free and Open Source</a:t>
            </a:r>
          </a:p>
          <a:p>
            <a:r>
              <a:rPr lang="en-US" dirty="0" smtClean="0">
                <a:ea typeface="ＭＳ Ｐゴシック" pitchFamily="34" charset="-128"/>
              </a:rPr>
              <a:t>Extendable easily!</a:t>
            </a:r>
            <a:endParaRPr lang="en-US" dirty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Has many Plugins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Image sliders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Form validators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File upload tools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Etc…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pic>
        <p:nvPicPr>
          <p:cNvPr id="49158" name="Picture 6" descr="http://basicblogtips.com/wp-content/uploads/2012/03/Premium-WordPress-Plugi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53444"/>
            <a:ext cx="2973387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1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5362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3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Modify</a:t>
            </a:r>
            <a:r>
              <a:rPr lang="fr-FR" sz="2800" dirty="0" smtClean="0"/>
              <a:t>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b="1" dirty="0" smtClean="0"/>
              <a:t>solar_system.html</a:t>
            </a:r>
            <a:r>
              <a:rPr lang="fr-FR" sz="2800" dirty="0" smtClean="0"/>
              <a:t> page</a:t>
            </a:r>
          </a:p>
          <a:p>
            <a:pPr lvl="1"/>
            <a:r>
              <a:rPr lang="fr-FR" sz="2400" dirty="0" err="1" smtClean="0"/>
              <a:t>When</a:t>
            </a:r>
            <a:r>
              <a:rPr lang="fr-FR" sz="2400" dirty="0" smtClean="0"/>
              <a:t> </a:t>
            </a:r>
            <a:r>
              <a:rPr lang="fr-FR" sz="2400" dirty="0" err="1" smtClean="0"/>
              <a:t>you</a:t>
            </a:r>
            <a:r>
              <a:rPr lang="fr-FR" sz="2400" dirty="0" smtClean="0"/>
              <a:t> click on an image, </a:t>
            </a:r>
            <a:r>
              <a:rPr lang="fr-FR" sz="2400" dirty="0" err="1" smtClean="0"/>
              <a:t>it</a:t>
            </a:r>
            <a:r>
              <a:rPr lang="fr-FR" sz="2400" dirty="0" smtClean="0"/>
              <a:t> has to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displayed</a:t>
            </a:r>
            <a:r>
              <a:rPr lang="fr-FR" sz="2400" dirty="0" smtClean="0"/>
              <a:t> </a:t>
            </a:r>
            <a:r>
              <a:rPr lang="fr-FR" sz="2400" dirty="0" err="1" smtClean="0"/>
              <a:t>bigger</a:t>
            </a:r>
            <a:r>
              <a:rPr lang="fr-FR" sz="2400" dirty="0" smtClean="0"/>
              <a:t> in the center of the </a:t>
            </a:r>
            <a:r>
              <a:rPr lang="fr-FR" sz="2400" dirty="0" err="1" smtClean="0"/>
              <a:t>screen</a:t>
            </a:r>
            <a:r>
              <a:rPr lang="fr-FR" sz="2400" dirty="0" smtClean="0"/>
              <a:t> and all in background have to </a:t>
            </a:r>
            <a:r>
              <a:rPr lang="fr-FR" sz="2400" dirty="0" err="1" smtClean="0"/>
              <a:t>become</a:t>
            </a:r>
            <a:r>
              <a:rPr lang="fr-FR" sz="2400" dirty="0" smtClean="0"/>
              <a:t> </a:t>
            </a:r>
            <a:r>
              <a:rPr lang="fr-FR" sz="2400" dirty="0" err="1" smtClean="0"/>
              <a:t>darker</a:t>
            </a:r>
            <a:endParaRPr lang="fr-FR" sz="2400" dirty="0" smtClean="0"/>
          </a:p>
          <a:p>
            <a:pPr lvl="1"/>
            <a:endParaRPr lang="fr-FR" sz="2400" dirty="0"/>
          </a:p>
          <a:p>
            <a:r>
              <a:rPr lang="fr-FR" sz="2800" dirty="0" smtClean="0"/>
              <a:t>Display the </a:t>
            </a:r>
            <a:r>
              <a:rPr lang="fr-FR" sz="2800" dirty="0" err="1" smtClean="0"/>
              <a:t>bigger</a:t>
            </a:r>
            <a:r>
              <a:rPr lang="fr-FR" sz="2800" dirty="0" smtClean="0"/>
              <a:t> image </a:t>
            </a:r>
            <a:r>
              <a:rPr lang="fr-FR" sz="2800" dirty="0" err="1" smtClean="0"/>
              <a:t>with</a:t>
            </a:r>
            <a:r>
              <a:rPr lang="fr-FR" sz="2800" dirty="0" smtClean="0"/>
              <a:t> a </a:t>
            </a:r>
            <a:r>
              <a:rPr lang="fr-FR" sz="2800" dirty="0" err="1" smtClean="0"/>
              <a:t>toggle</a:t>
            </a:r>
            <a:r>
              <a:rPr lang="fr-FR" sz="2800" dirty="0" smtClean="0"/>
              <a:t> </a:t>
            </a:r>
            <a:r>
              <a:rPr lang="fr-FR" sz="2800" dirty="0" err="1" smtClean="0"/>
              <a:t>effect</a:t>
            </a:r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To close and return </a:t>
            </a:r>
            <a:r>
              <a:rPr lang="fr-FR" sz="2800" dirty="0" err="1" smtClean="0"/>
              <a:t>it</a:t>
            </a:r>
            <a:r>
              <a:rPr lang="fr-FR" sz="2800" dirty="0" smtClean="0"/>
              <a:t> as the </a:t>
            </a:r>
            <a:r>
              <a:rPr lang="fr-FR" sz="2800" dirty="0" err="1" smtClean="0"/>
              <a:t>same</a:t>
            </a:r>
            <a:r>
              <a:rPr lang="fr-FR" sz="2800" dirty="0"/>
              <a:t> </a:t>
            </a:r>
            <a:r>
              <a:rPr lang="fr-FR" sz="2800" dirty="0" err="1" smtClean="0"/>
              <a:t>screen</a:t>
            </a:r>
            <a:r>
              <a:rPr lang="fr-FR" sz="2800" dirty="0" smtClean="0"/>
              <a:t> as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beginning</a:t>
            </a:r>
            <a:r>
              <a:rPr lang="fr-FR" sz="2800" dirty="0" smtClean="0"/>
              <a:t>, click in the </a:t>
            </a:r>
            <a:r>
              <a:rPr lang="fr-FR" sz="2800" dirty="0" err="1" smtClean="0"/>
              <a:t>dark</a:t>
            </a:r>
            <a:r>
              <a:rPr lang="fr-FR" sz="2800" dirty="0" smtClean="0"/>
              <a:t> area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(2/2)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Your</a:t>
            </a:r>
            <a:r>
              <a:rPr lang="fr-FR" sz="2800" dirty="0" smtClean="0"/>
              <a:t> page </a:t>
            </a:r>
            <a:r>
              <a:rPr lang="fr-FR" sz="2800" dirty="0" err="1" smtClean="0"/>
              <a:t>should</a:t>
            </a:r>
            <a:r>
              <a:rPr lang="fr-FR" sz="2800" dirty="0"/>
              <a:t> </a:t>
            </a:r>
            <a:r>
              <a:rPr lang="fr-FR" sz="2800" dirty="0" smtClean="0"/>
              <a:t>look </a:t>
            </a:r>
            <a:r>
              <a:rPr lang="fr-FR" sz="2800" dirty="0" err="1" smtClean="0"/>
              <a:t>like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Content manipulation</a:t>
            </a:r>
          </a:p>
        </p:txBody>
      </p:sp>
      <p:pic>
        <p:nvPicPr>
          <p:cNvPr id="5" name="Picture 8" descr="Screen shot 2011-01-07 at 4.18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9" y="1561356"/>
            <a:ext cx="3774115" cy="3957324"/>
          </a:xfrm>
          <a:prstGeom prst="rect">
            <a:avLst/>
          </a:prstGeom>
        </p:spPr>
      </p:pic>
      <p:pic>
        <p:nvPicPr>
          <p:cNvPr id="7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end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16386" name="Picture 2" descr="D:\Users\Renaud\Desktop\StageFinEtudesSupinfo\Icons-New\v3\Min\Conclu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23528" y="1128713"/>
            <a:ext cx="8569647" cy="4230687"/>
          </a:xfrm>
        </p:spPr>
        <p:txBody>
          <a:bodyPr/>
          <a:lstStyle/>
          <a:p>
            <a:pPr marL="0" indent="0" algn="ctr">
              <a:buNone/>
            </a:pPr>
            <a:endParaRPr lang="fr-FR" sz="2400" dirty="0" smtClean="0"/>
          </a:p>
          <a:p>
            <a:pPr marL="0" indent="0" algn="ctr">
              <a:buNone/>
            </a:pPr>
            <a:endParaRPr lang="fr-FR" sz="2400" dirty="0"/>
          </a:p>
          <a:p>
            <a:pPr marL="0" indent="0" algn="ctr">
              <a:buNone/>
            </a:pPr>
            <a:endParaRPr lang="fr-FR" sz="4000" dirty="0" smtClean="0"/>
          </a:p>
          <a:p>
            <a:pPr marL="0" indent="0" algn="ctr">
              <a:buNone/>
            </a:pPr>
            <a:endParaRPr lang="fr-FR" sz="6000" i="1" dirty="0" smtClean="0"/>
          </a:p>
          <a:p>
            <a:pPr marL="0" indent="0" algn="ctr">
              <a:buNone/>
            </a:pPr>
            <a:r>
              <a:rPr lang="fr-FR" sz="6000" i="1" dirty="0" err="1" smtClean="0"/>
              <a:t>Thanks</a:t>
            </a:r>
            <a:r>
              <a:rPr lang="fr-FR" sz="6000" i="1" dirty="0" smtClean="0"/>
              <a:t> for </a:t>
            </a:r>
            <a:r>
              <a:rPr lang="fr-FR" sz="6000" i="1" dirty="0" err="1" smtClean="0"/>
              <a:t>your</a:t>
            </a:r>
            <a:r>
              <a:rPr lang="fr-FR" sz="6000" i="1" dirty="0" smtClean="0"/>
              <a:t> attention</a:t>
            </a:r>
            <a:endParaRPr lang="fr-FR" sz="6000" i="1" dirty="0"/>
          </a:p>
        </p:txBody>
      </p:sp>
      <p:pic>
        <p:nvPicPr>
          <p:cNvPr id="6" name="Image 5" descr="SUPINFO_SIgnOfSuccess_Noi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39" y="2353444"/>
            <a:ext cx="3065323" cy="16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512" cy="53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Hello world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274117"/>
            <a:ext cx="8785225" cy="3671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&lt;html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xmlns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"http://www.w3.org/1999/xhtml"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xml:lang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fr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&lt;head&gt;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&lt;title&gt;</a:t>
            </a:r>
            <a:r>
              <a:rPr lang="en-US" sz="1600" b="1" dirty="0" smtClean="0">
                <a:latin typeface="Courier New"/>
                <a:cs typeface="Courier New"/>
              </a:rPr>
              <a:t>Hello World avec </a:t>
            </a:r>
            <a:r>
              <a:rPr lang="en-US" sz="1600" b="1" dirty="0" err="1" smtClean="0">
                <a:latin typeface="Courier New"/>
                <a:cs typeface="Courier New"/>
              </a:rPr>
              <a:t>jQuery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&lt;/title&gt;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   &lt;meta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http-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equiv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"Content-Type"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		    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content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text/html; charset=iso-8859-1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   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jquery.js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&lt;/head&gt;  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&lt;body&gt;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Hi !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   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'body'</a:t>
            </a:r>
            <a:r>
              <a:rPr lang="en-US" sz="1600" b="1" dirty="0" smtClean="0">
                <a:latin typeface="Courier New"/>
                <a:cs typeface="Courier New"/>
              </a:rPr>
              <a:t>).html(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'Hello World'</a:t>
            </a:r>
            <a:r>
              <a:rPr lang="en-US" sz="1600" b="1" dirty="0" smtClean="0">
                <a:latin typeface="Courier New"/>
                <a:cs typeface="Courier New"/>
              </a:rPr>
              <a:t>);   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 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&lt;/body&gt;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&lt;/html&gt;</a:t>
            </a:r>
          </a:p>
        </p:txBody>
      </p:sp>
      <p:pic>
        <p:nvPicPr>
          <p:cNvPr id="6" name="Picture 8" descr="Screen shot 2011-01-05 at 11.18.50 AM.png"/>
          <p:cNvPicPr>
            <a:picLocks noChangeAspect="1"/>
          </p:cNvPicPr>
          <p:nvPr/>
        </p:nvPicPr>
        <p:blipFill>
          <a:blip r:embed="rId2"/>
          <a:srcRect l="7526" t="18159" r="41926" b="42881"/>
          <a:stretch>
            <a:fillRect/>
          </a:stretch>
        </p:blipFill>
        <p:spPr>
          <a:xfrm>
            <a:off x="5867400" y="3260948"/>
            <a:ext cx="3052483" cy="1828800"/>
          </a:xfrm>
          <a:prstGeom prst="rect">
            <a:avLst/>
          </a:prstGeom>
          <a:ln w="3175" cmpd="sng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8" name="Connecteur droit avec flèche 7"/>
          <p:cNvCxnSpPr/>
          <p:nvPr/>
        </p:nvCxnSpPr>
        <p:spPr>
          <a:xfrm>
            <a:off x="3635896" y="4513684"/>
            <a:ext cx="2088232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syntax to navigate into a document</a:t>
            </a:r>
          </a:p>
          <a:p>
            <a:pPr lvl="1"/>
            <a:r>
              <a:rPr lang="en-US" dirty="0" smtClean="0"/>
              <a:t>Simple JavaScript version 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err="1" smtClean="0"/>
              <a:t>jQuery</a:t>
            </a:r>
            <a:r>
              <a:rPr lang="en-US" dirty="0" smtClean="0"/>
              <a:t> version :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137420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getTextboxValue</a:t>
            </a:r>
            <a:r>
              <a:rPr lang="en-US" sz="1600" b="1" dirty="0" smtClean="0">
                <a:latin typeface="Courier New"/>
                <a:cs typeface="Courier New"/>
              </a:rPr>
              <a:t>() {</a:t>
            </a:r>
          </a:p>
          <a:p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ea typeface="ＭＳ Ｐゴシック" pitchFamily="1" charset="-128"/>
                <a:cs typeface="Courier New"/>
              </a:rPr>
              <a:t>var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obj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= </a:t>
            </a:r>
            <a:r>
              <a:rPr lang="en-US" sz="1600" b="1" dirty="0" err="1" smtClean="0">
                <a:solidFill>
                  <a:srgbClr val="000090"/>
                </a:solidFill>
                <a:latin typeface="Courier New"/>
                <a:ea typeface="ＭＳ Ｐゴシック" pitchFamily="1" charset="-128"/>
                <a:cs typeface="Courier New"/>
              </a:rPr>
              <a:t>document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.getElementById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champ_input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);</a:t>
            </a:r>
          </a:p>
          <a:p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 alert(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'Le champ a pour 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valeur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 : "'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+ 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obj.value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+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'"'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);</a:t>
            </a:r>
            <a:endParaRPr lang="en-GB" sz="1600" b="1" dirty="0" smtClean="0"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081636"/>
            <a:ext cx="8785225" cy="10081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getTextboxValue</a:t>
            </a:r>
            <a:r>
              <a:rPr lang="en-US" sz="1600" b="1" dirty="0" smtClean="0">
                <a:latin typeface="Courier New"/>
                <a:cs typeface="Courier New"/>
              </a:rPr>
              <a:t>() {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alert(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'Le champ a pour 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valeur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 :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+ </a:t>
            </a:r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champ_input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val</a:t>
            </a:r>
            <a:r>
              <a:rPr lang="en-US" sz="1600" b="1" dirty="0" smtClean="0">
                <a:latin typeface="Courier New"/>
                <a:cs typeface="Courier New"/>
              </a:rPr>
              <a:t>());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pic>
        <p:nvPicPr>
          <p:cNvPr id="9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Remember</a:t>
            </a:r>
            <a:r>
              <a:rPr lang="fr-FR" dirty="0" smtClean="0"/>
              <a:t> JavaScript </a:t>
            </a:r>
            <a:r>
              <a:rPr lang="fr-FR" dirty="0" err="1" smtClean="0"/>
              <a:t>renders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on </a:t>
            </a:r>
            <a:r>
              <a:rPr lang="fr-FR" dirty="0" err="1" smtClean="0"/>
              <a:t>some</a:t>
            </a:r>
            <a:r>
              <a:rPr lang="fr-FR" dirty="0" smtClean="0"/>
              <a:t> browsers:</a:t>
            </a:r>
          </a:p>
          <a:p>
            <a:pPr lvl="1"/>
            <a:r>
              <a:rPr lang="fr-FR" sz="2400" dirty="0" err="1" smtClean="0"/>
              <a:t>Weird</a:t>
            </a:r>
            <a:r>
              <a:rPr lang="fr-FR" sz="2400" dirty="0" smtClean="0"/>
              <a:t> </a:t>
            </a:r>
            <a:r>
              <a:rPr lang="fr-FR" sz="2400" dirty="0" err="1" smtClean="0"/>
              <a:t>behavior</a:t>
            </a:r>
            <a:endParaRPr lang="fr-FR" sz="2400" dirty="0" smtClean="0"/>
          </a:p>
          <a:p>
            <a:pPr lvl="1"/>
            <a:r>
              <a:rPr lang="fr-FR" sz="2400" dirty="0" err="1" smtClean="0"/>
              <a:t>Undefined</a:t>
            </a:r>
            <a:r>
              <a:rPr lang="fr-FR" sz="2400" dirty="0" smtClean="0"/>
              <a:t> keywords</a:t>
            </a:r>
          </a:p>
          <a:p>
            <a:pPr lvl="1"/>
            <a:r>
              <a:rPr lang="fr-FR" sz="2400" dirty="0" err="1" smtClean="0"/>
              <a:t>Different</a:t>
            </a:r>
            <a:r>
              <a:rPr lang="fr-FR" sz="2400" dirty="0" smtClean="0"/>
              <a:t> values</a:t>
            </a:r>
          </a:p>
          <a:p>
            <a:pPr lvl="1"/>
            <a:endParaRPr lang="fr-FR" sz="2400" dirty="0"/>
          </a:p>
          <a:p>
            <a:r>
              <a:rPr lang="fr-FR" dirty="0" err="1" smtClean="0"/>
              <a:t>jQuery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en-US" dirty="0" smtClean="0"/>
              <a:t>guarantees code compatibility across a wide number of browsers</a:t>
            </a:r>
          </a:p>
          <a:p>
            <a:pPr lvl="1"/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pic>
        <p:nvPicPr>
          <p:cNvPr id="5122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2676</Words>
  <Application>Microsoft Office PowerPoint</Application>
  <PresentationFormat>Affichage à l'écran (16:10)</PresentationFormat>
  <Paragraphs>610</Paragraphs>
  <Slides>64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65" baseType="lpstr">
      <vt:lpstr>SUPINFOTheme</vt:lpstr>
      <vt:lpstr>Présentation PowerPoint</vt:lpstr>
      <vt:lpstr>Course objectives</vt:lpstr>
      <vt:lpstr>Course plan</vt:lpstr>
      <vt:lpstr>discovery</vt:lpstr>
      <vt:lpstr>Presentation</vt:lpstr>
      <vt:lpstr>Presentation</vt:lpstr>
      <vt:lpstr>Hello world</vt:lpstr>
      <vt:lpstr>Advantages</vt:lpstr>
      <vt:lpstr>Advantages</vt:lpstr>
      <vt:lpstr>Présentation PowerPoint</vt:lpstr>
      <vt:lpstr>Advantages</vt:lpstr>
      <vt:lpstr>Install</vt:lpstr>
      <vt:lpstr>Questions ?</vt:lpstr>
      <vt:lpstr>Selectors</vt:lpstr>
      <vt:lpstr>Presentation</vt:lpstr>
      <vt:lpstr>CSS selectors</vt:lpstr>
      <vt:lpstr>CSS selectors</vt:lpstr>
      <vt:lpstr>Example</vt:lpstr>
      <vt:lpstr>Specific jQuery selectors</vt:lpstr>
      <vt:lpstr>Specific jQuery selectors</vt:lpstr>
      <vt:lpstr>Example</vt:lpstr>
      <vt:lpstr>Questions ?</vt:lpstr>
      <vt:lpstr>Css manipulation</vt:lpstr>
      <vt:lpstr>CSS Functions</vt:lpstr>
      <vt:lpstr>CSS Functions</vt:lpstr>
      <vt:lpstr>Show/Hide</vt:lpstr>
      <vt:lpstr>Fading</vt:lpstr>
      <vt:lpstr>Sliding</vt:lpstr>
      <vt:lpstr>Animations</vt:lpstr>
      <vt:lpstr>Animations</vt:lpstr>
      <vt:lpstr>Questions ?</vt:lpstr>
      <vt:lpstr>Exercise</vt:lpstr>
      <vt:lpstr>Events</vt:lpstr>
      <vt:lpstr>Presentation</vt:lpstr>
      <vt:lpstr>Presentation</vt:lpstr>
      <vt:lpstr>Presentation</vt:lpstr>
      <vt:lpstr>Presentation</vt:lpstr>
      <vt:lpstr>Quizz</vt:lpstr>
      <vt:lpstr>What is « this » ?</vt:lpstr>
      <vt:lpstr>Callbacks</vt:lpstr>
      <vt:lpstr>Callbacks</vt:lpstr>
      <vt:lpstr>Questions ?</vt:lpstr>
      <vt:lpstr>Exercise (1/2)</vt:lpstr>
      <vt:lpstr>Exercise (2/2)</vt:lpstr>
      <vt:lpstr>Content Manipulation</vt:lpstr>
      <vt:lpstr>Presentation</vt:lpstr>
      <vt:lpstr>Textual content</vt:lpstr>
      <vt:lpstr>Textual content</vt:lpstr>
      <vt:lpstr>HTML Content</vt:lpstr>
      <vt:lpstr>HTML Content</vt:lpstr>
      <vt:lpstr>HTML Content</vt:lpstr>
      <vt:lpstr>Insert inside an element</vt:lpstr>
      <vt:lpstr>Insert inside an element</vt:lpstr>
      <vt:lpstr>Insert outside an element</vt:lpstr>
      <vt:lpstr>Insert outside an element</vt:lpstr>
      <vt:lpstr>Wrappers</vt:lpstr>
      <vt:lpstr>Wrappers</vt:lpstr>
      <vt:lpstr>Copy</vt:lpstr>
      <vt:lpstr>Remove</vt:lpstr>
      <vt:lpstr>Questions ?</vt:lpstr>
      <vt:lpstr>Exercise (1/2)</vt:lpstr>
      <vt:lpstr>Exercise (2/2)</vt:lpstr>
      <vt:lpstr>The end</vt:lpstr>
      <vt:lpstr>Présentation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2012-08-03T12:09:13Z</dcterms:modified>
  <cp:category>SUPINFO PowerPoint Templates</cp:category>
</cp:coreProperties>
</file>